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7" r:id="rId2"/>
    <p:sldId id="325" r:id="rId3"/>
    <p:sldId id="326" r:id="rId4"/>
    <p:sldId id="344" r:id="rId5"/>
    <p:sldId id="343" r:id="rId6"/>
    <p:sldId id="339" r:id="rId7"/>
    <p:sldId id="334" r:id="rId8"/>
    <p:sldId id="335" r:id="rId9"/>
    <p:sldId id="259" r:id="rId10"/>
    <p:sldId id="378" r:id="rId11"/>
    <p:sldId id="381" r:id="rId12"/>
    <p:sldId id="347" r:id="rId13"/>
    <p:sldId id="377" r:id="rId14"/>
    <p:sldId id="382" r:id="rId15"/>
    <p:sldId id="383" r:id="rId16"/>
    <p:sldId id="336" r:id="rId17"/>
    <p:sldId id="348" r:id="rId18"/>
    <p:sldId id="350" r:id="rId19"/>
    <p:sldId id="356" r:id="rId20"/>
    <p:sldId id="357" r:id="rId21"/>
    <p:sldId id="358" r:id="rId22"/>
    <p:sldId id="349" r:id="rId23"/>
    <p:sldId id="359" r:id="rId24"/>
    <p:sldId id="360" r:id="rId25"/>
    <p:sldId id="385" r:id="rId26"/>
    <p:sldId id="337" r:id="rId27"/>
    <p:sldId id="384" r:id="rId28"/>
    <p:sldId id="361" r:id="rId29"/>
    <p:sldId id="362" r:id="rId30"/>
    <p:sldId id="366" r:id="rId31"/>
    <p:sldId id="367" r:id="rId32"/>
    <p:sldId id="368" r:id="rId33"/>
    <p:sldId id="369" r:id="rId34"/>
    <p:sldId id="340" r:id="rId35"/>
    <p:sldId id="351" r:id="rId36"/>
    <p:sldId id="386" r:id="rId37"/>
    <p:sldId id="363" r:id="rId38"/>
    <p:sldId id="364" r:id="rId39"/>
    <p:sldId id="365" r:id="rId40"/>
    <p:sldId id="387" r:id="rId41"/>
    <p:sldId id="355" r:id="rId42"/>
    <p:sldId id="389" r:id="rId43"/>
    <p:sldId id="390" r:id="rId44"/>
    <p:sldId id="341" r:id="rId45"/>
    <p:sldId id="338" r:id="rId46"/>
    <p:sldId id="375" r:id="rId47"/>
    <p:sldId id="373" r:id="rId48"/>
    <p:sldId id="370" r:id="rId49"/>
    <p:sldId id="371" r:id="rId50"/>
    <p:sldId id="372" r:id="rId51"/>
    <p:sldId id="374" r:id="rId52"/>
    <p:sldId id="342" r:id="rId53"/>
    <p:sldId id="322" r:id="rId54"/>
    <p:sldId id="34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84382" autoAdjust="0"/>
  </p:normalViewPr>
  <p:slideViewPr>
    <p:cSldViewPr snapToGrid="0">
      <p:cViewPr>
        <p:scale>
          <a:sx n="75" d="100"/>
          <a:sy n="75" d="100"/>
        </p:scale>
        <p:origin x="204" y="630"/>
      </p:cViewPr>
      <p:guideLst/>
    </p:cSldViewPr>
  </p:slideViewPr>
  <p:outlineViewPr>
    <p:cViewPr>
      <p:scale>
        <a:sx n="33" d="100"/>
        <a:sy n="33" d="100"/>
      </p:scale>
      <p:origin x="0" y="-68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5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4A9E7E-05EF-4BDC-A27E-3391FD1318DC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8F9B7FF6-897A-487A-9E9D-53F1057535AD}">
      <dgm:prSet phldrT="[Text]"/>
      <dgm:spPr/>
      <dgm:t>
        <a:bodyPr/>
        <a:lstStyle/>
        <a:p>
          <a:r>
            <a:rPr lang="en-US" dirty="0"/>
            <a:t>Input</a:t>
          </a:r>
          <a:endParaRPr lang="en-CA" dirty="0"/>
        </a:p>
      </dgm:t>
    </dgm:pt>
    <dgm:pt modelId="{8FB32F2D-7A37-4885-9EE0-7E9BBCAFC250}" type="parTrans" cxnId="{B383834A-6974-4F87-B5F5-3137641BF4A9}">
      <dgm:prSet/>
      <dgm:spPr/>
      <dgm:t>
        <a:bodyPr/>
        <a:lstStyle/>
        <a:p>
          <a:endParaRPr lang="en-CA"/>
        </a:p>
      </dgm:t>
    </dgm:pt>
    <dgm:pt modelId="{5C586C50-E4A6-409D-897F-5D5C275951D3}" type="sibTrans" cxnId="{B383834A-6974-4F87-B5F5-3137641BF4A9}">
      <dgm:prSet/>
      <dgm:spPr/>
      <dgm:t>
        <a:bodyPr/>
        <a:lstStyle/>
        <a:p>
          <a:endParaRPr lang="en-CA"/>
        </a:p>
      </dgm:t>
    </dgm:pt>
    <dgm:pt modelId="{8DF2CA16-097E-4DC1-8297-C78708F0D100}">
      <dgm:prSet phldrT="[Text]"/>
      <dgm:spPr/>
      <dgm:t>
        <a:bodyPr/>
        <a:lstStyle/>
        <a:p>
          <a:r>
            <a:rPr lang="en-US" dirty="0"/>
            <a:t>Conversation Dialogue text and labels</a:t>
          </a:r>
          <a:endParaRPr lang="en-CA" dirty="0"/>
        </a:p>
      </dgm:t>
    </dgm:pt>
    <dgm:pt modelId="{A30E163B-EC5D-4F44-82DB-1E9665717B3A}" type="parTrans" cxnId="{09C41B10-C194-4BB5-9941-B66042B66F72}">
      <dgm:prSet/>
      <dgm:spPr/>
      <dgm:t>
        <a:bodyPr/>
        <a:lstStyle/>
        <a:p>
          <a:endParaRPr lang="en-CA"/>
        </a:p>
      </dgm:t>
    </dgm:pt>
    <dgm:pt modelId="{FE1C308C-0A38-4CD2-BBBA-496131B618EF}" type="sibTrans" cxnId="{09C41B10-C194-4BB5-9941-B66042B66F72}">
      <dgm:prSet/>
      <dgm:spPr/>
      <dgm:t>
        <a:bodyPr/>
        <a:lstStyle/>
        <a:p>
          <a:endParaRPr lang="en-CA"/>
        </a:p>
      </dgm:t>
    </dgm:pt>
    <dgm:pt modelId="{8BB259CB-5833-43F7-B413-2ACF8B99448C}">
      <dgm:prSet phldrT="[Text]"/>
      <dgm:spPr/>
      <dgm:t>
        <a:bodyPr/>
        <a:lstStyle/>
        <a:p>
          <a:r>
            <a:rPr lang="en-US" dirty="0"/>
            <a:t>Machine Learning </a:t>
          </a:r>
          <a:endParaRPr lang="en-CA" dirty="0"/>
        </a:p>
      </dgm:t>
    </dgm:pt>
    <dgm:pt modelId="{A2F16C9A-2F15-495A-AD99-1BD6B3948E03}" type="parTrans" cxnId="{E4CFF6F3-5591-4086-9619-A803932D2173}">
      <dgm:prSet/>
      <dgm:spPr/>
      <dgm:t>
        <a:bodyPr/>
        <a:lstStyle/>
        <a:p>
          <a:endParaRPr lang="en-CA"/>
        </a:p>
      </dgm:t>
    </dgm:pt>
    <dgm:pt modelId="{F6978E9E-B3A9-433C-A151-34315B190564}" type="sibTrans" cxnId="{E4CFF6F3-5591-4086-9619-A803932D2173}">
      <dgm:prSet/>
      <dgm:spPr/>
      <dgm:t>
        <a:bodyPr/>
        <a:lstStyle/>
        <a:p>
          <a:endParaRPr lang="en-CA"/>
        </a:p>
      </dgm:t>
    </dgm:pt>
    <dgm:pt modelId="{D85B1C34-941A-4F83-A4BE-1568DE62640B}">
      <dgm:prSet phldrT="[Text]"/>
      <dgm:spPr/>
      <dgm:t>
        <a:bodyPr/>
        <a:lstStyle/>
        <a:p>
          <a:r>
            <a:rPr lang="en-US" dirty="0"/>
            <a:t>Machine Learning Steps</a:t>
          </a:r>
          <a:endParaRPr lang="en-CA" dirty="0"/>
        </a:p>
      </dgm:t>
    </dgm:pt>
    <dgm:pt modelId="{286D7F0D-6981-42F1-BDB2-5A7F188366D9}" type="parTrans" cxnId="{45F7939D-F031-4418-9DED-C148700C673A}">
      <dgm:prSet/>
      <dgm:spPr/>
      <dgm:t>
        <a:bodyPr/>
        <a:lstStyle/>
        <a:p>
          <a:endParaRPr lang="en-CA"/>
        </a:p>
      </dgm:t>
    </dgm:pt>
    <dgm:pt modelId="{E136E3D8-62C3-4A9C-BAC5-EE2890AE73A0}" type="sibTrans" cxnId="{45F7939D-F031-4418-9DED-C148700C673A}">
      <dgm:prSet/>
      <dgm:spPr/>
      <dgm:t>
        <a:bodyPr/>
        <a:lstStyle/>
        <a:p>
          <a:endParaRPr lang="en-CA"/>
        </a:p>
      </dgm:t>
    </dgm:pt>
    <dgm:pt modelId="{B2A8358E-A902-4881-A679-15E456ED560C}">
      <dgm:prSet phldrT="[Text]"/>
      <dgm:spPr/>
      <dgm:t>
        <a:bodyPr/>
        <a:lstStyle/>
        <a:p>
          <a:r>
            <a:rPr lang="en-US" dirty="0"/>
            <a:t>Output</a:t>
          </a:r>
          <a:endParaRPr lang="en-CA" dirty="0"/>
        </a:p>
      </dgm:t>
    </dgm:pt>
    <dgm:pt modelId="{63B689A9-0273-48AC-A13E-F398452DD00C}" type="parTrans" cxnId="{0EDD6B25-5E26-4CAB-8153-6F44E9661EA8}">
      <dgm:prSet/>
      <dgm:spPr/>
      <dgm:t>
        <a:bodyPr/>
        <a:lstStyle/>
        <a:p>
          <a:endParaRPr lang="en-CA"/>
        </a:p>
      </dgm:t>
    </dgm:pt>
    <dgm:pt modelId="{E0D1D232-4803-4E90-A3E4-3F983CC6D8E3}" type="sibTrans" cxnId="{0EDD6B25-5E26-4CAB-8153-6F44E9661EA8}">
      <dgm:prSet/>
      <dgm:spPr/>
      <dgm:t>
        <a:bodyPr/>
        <a:lstStyle/>
        <a:p>
          <a:endParaRPr lang="en-CA"/>
        </a:p>
      </dgm:t>
    </dgm:pt>
    <dgm:pt modelId="{1B3C6D58-42A0-421B-BF09-66E8CF124369}">
      <dgm:prSet phldrT="[Text]"/>
      <dgm:spPr/>
      <dgm:t>
        <a:bodyPr/>
        <a:lstStyle/>
        <a:p>
          <a:r>
            <a:rPr lang="en-US" dirty="0"/>
            <a:t>Model that predicts the “</a:t>
          </a:r>
          <a:r>
            <a:rPr lang="en-US" dirty="0" err="1"/>
            <a:t>instruction_id</a:t>
          </a:r>
          <a:r>
            <a:rPr lang="en-US" dirty="0"/>
            <a:t>” category</a:t>
          </a:r>
          <a:endParaRPr lang="en-CA" dirty="0"/>
        </a:p>
      </dgm:t>
    </dgm:pt>
    <dgm:pt modelId="{68CF545C-AB54-41A0-AA0B-66DA30DA0350}" type="parTrans" cxnId="{CB2BB859-47D6-48E2-B9B0-EA767DC8A0CB}">
      <dgm:prSet/>
      <dgm:spPr/>
      <dgm:t>
        <a:bodyPr/>
        <a:lstStyle/>
        <a:p>
          <a:endParaRPr lang="en-CA"/>
        </a:p>
      </dgm:t>
    </dgm:pt>
    <dgm:pt modelId="{35816A50-6329-47A3-80C2-19988A1AD224}" type="sibTrans" cxnId="{CB2BB859-47D6-48E2-B9B0-EA767DC8A0CB}">
      <dgm:prSet/>
      <dgm:spPr/>
      <dgm:t>
        <a:bodyPr/>
        <a:lstStyle/>
        <a:p>
          <a:endParaRPr lang="en-CA"/>
        </a:p>
      </dgm:t>
    </dgm:pt>
    <dgm:pt modelId="{19922CEA-CEE0-4D51-9344-3A463C821A9C}" type="pres">
      <dgm:prSet presAssocID="{364A9E7E-05EF-4BDC-A27E-3391FD1318DC}" presName="Name0" presStyleCnt="0">
        <dgm:presLayoutVars>
          <dgm:dir/>
          <dgm:animLvl val="lvl"/>
          <dgm:resizeHandles val="exact"/>
        </dgm:presLayoutVars>
      </dgm:prSet>
      <dgm:spPr/>
    </dgm:pt>
    <dgm:pt modelId="{C344F636-E53A-493E-90B4-6ACE2DED2D1C}" type="pres">
      <dgm:prSet presAssocID="{364A9E7E-05EF-4BDC-A27E-3391FD1318DC}" presName="tSp" presStyleCnt="0"/>
      <dgm:spPr/>
    </dgm:pt>
    <dgm:pt modelId="{71250A10-CDFA-4E55-BB1A-EF96228BE8E4}" type="pres">
      <dgm:prSet presAssocID="{364A9E7E-05EF-4BDC-A27E-3391FD1318DC}" presName="bSp" presStyleCnt="0"/>
      <dgm:spPr/>
    </dgm:pt>
    <dgm:pt modelId="{4E03E0EA-E54B-4382-B2DD-3EF3BFE987BE}" type="pres">
      <dgm:prSet presAssocID="{364A9E7E-05EF-4BDC-A27E-3391FD1318DC}" presName="process" presStyleCnt="0"/>
      <dgm:spPr/>
    </dgm:pt>
    <dgm:pt modelId="{F152F18E-F002-4062-95EE-F22F063C0D94}" type="pres">
      <dgm:prSet presAssocID="{8F9B7FF6-897A-487A-9E9D-53F1057535AD}" presName="composite1" presStyleCnt="0"/>
      <dgm:spPr/>
    </dgm:pt>
    <dgm:pt modelId="{1EB36C8D-C651-430F-9B27-0CC6EB9FCF8A}" type="pres">
      <dgm:prSet presAssocID="{8F9B7FF6-897A-487A-9E9D-53F1057535AD}" presName="dummyNode1" presStyleLbl="node1" presStyleIdx="0" presStyleCnt="3"/>
      <dgm:spPr/>
    </dgm:pt>
    <dgm:pt modelId="{C92A51C5-AA92-47C9-AFF5-2F9081C5D233}" type="pres">
      <dgm:prSet presAssocID="{8F9B7FF6-897A-487A-9E9D-53F1057535AD}" presName="childNode1" presStyleLbl="bgAcc1" presStyleIdx="0" presStyleCnt="3">
        <dgm:presLayoutVars>
          <dgm:bulletEnabled val="1"/>
        </dgm:presLayoutVars>
      </dgm:prSet>
      <dgm:spPr/>
    </dgm:pt>
    <dgm:pt modelId="{F3258DBC-B37B-484D-9041-A36782427FE5}" type="pres">
      <dgm:prSet presAssocID="{8F9B7FF6-897A-487A-9E9D-53F1057535AD}" presName="childNode1tx" presStyleLbl="bgAcc1" presStyleIdx="0" presStyleCnt="3">
        <dgm:presLayoutVars>
          <dgm:bulletEnabled val="1"/>
        </dgm:presLayoutVars>
      </dgm:prSet>
      <dgm:spPr/>
    </dgm:pt>
    <dgm:pt modelId="{D94DD217-4506-4857-AF63-AB2DA0593DF9}" type="pres">
      <dgm:prSet presAssocID="{8F9B7FF6-897A-487A-9E9D-53F1057535AD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CBA563E3-F70B-4DA7-921E-F6626590FC34}" type="pres">
      <dgm:prSet presAssocID="{8F9B7FF6-897A-487A-9E9D-53F1057535AD}" presName="connSite1" presStyleCnt="0"/>
      <dgm:spPr/>
    </dgm:pt>
    <dgm:pt modelId="{D7C4E502-1D6F-4847-8BAE-B0553012A106}" type="pres">
      <dgm:prSet presAssocID="{5C586C50-E4A6-409D-897F-5D5C275951D3}" presName="Name9" presStyleLbl="sibTrans2D1" presStyleIdx="0" presStyleCnt="2"/>
      <dgm:spPr/>
    </dgm:pt>
    <dgm:pt modelId="{9AA33825-5764-435B-AC1E-EDDEEA3E3E14}" type="pres">
      <dgm:prSet presAssocID="{8BB259CB-5833-43F7-B413-2ACF8B99448C}" presName="composite2" presStyleCnt="0"/>
      <dgm:spPr/>
    </dgm:pt>
    <dgm:pt modelId="{BCA8470A-1964-48FF-BFE3-D1D06CA127D3}" type="pres">
      <dgm:prSet presAssocID="{8BB259CB-5833-43F7-B413-2ACF8B99448C}" presName="dummyNode2" presStyleLbl="node1" presStyleIdx="0" presStyleCnt="3"/>
      <dgm:spPr/>
    </dgm:pt>
    <dgm:pt modelId="{6D271614-299F-4ECF-95E5-7A895DD122F9}" type="pres">
      <dgm:prSet presAssocID="{8BB259CB-5833-43F7-B413-2ACF8B99448C}" presName="childNode2" presStyleLbl="bgAcc1" presStyleIdx="1" presStyleCnt="3">
        <dgm:presLayoutVars>
          <dgm:bulletEnabled val="1"/>
        </dgm:presLayoutVars>
      </dgm:prSet>
      <dgm:spPr/>
    </dgm:pt>
    <dgm:pt modelId="{2C8AA8EF-3082-42E5-B3F6-2F539F3D2A58}" type="pres">
      <dgm:prSet presAssocID="{8BB259CB-5833-43F7-B413-2ACF8B99448C}" presName="childNode2tx" presStyleLbl="bgAcc1" presStyleIdx="1" presStyleCnt="3">
        <dgm:presLayoutVars>
          <dgm:bulletEnabled val="1"/>
        </dgm:presLayoutVars>
      </dgm:prSet>
      <dgm:spPr/>
    </dgm:pt>
    <dgm:pt modelId="{E2EBDA7A-8885-4572-AC3E-A158F9BB4FF1}" type="pres">
      <dgm:prSet presAssocID="{8BB259CB-5833-43F7-B413-2ACF8B99448C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9B2C92B0-44C3-4A82-9A67-5C8483E9788E}" type="pres">
      <dgm:prSet presAssocID="{8BB259CB-5833-43F7-B413-2ACF8B99448C}" presName="connSite2" presStyleCnt="0"/>
      <dgm:spPr/>
    </dgm:pt>
    <dgm:pt modelId="{5977332A-83EB-4FEB-BED9-DBBB5EEA8740}" type="pres">
      <dgm:prSet presAssocID="{F6978E9E-B3A9-433C-A151-34315B190564}" presName="Name18" presStyleLbl="sibTrans2D1" presStyleIdx="1" presStyleCnt="2"/>
      <dgm:spPr/>
    </dgm:pt>
    <dgm:pt modelId="{5637E628-742F-43AB-A600-BD08A6F05C09}" type="pres">
      <dgm:prSet presAssocID="{B2A8358E-A902-4881-A679-15E456ED560C}" presName="composite1" presStyleCnt="0"/>
      <dgm:spPr/>
    </dgm:pt>
    <dgm:pt modelId="{C1B0BF3D-E653-4CA6-A235-07B953A9BABD}" type="pres">
      <dgm:prSet presAssocID="{B2A8358E-A902-4881-A679-15E456ED560C}" presName="dummyNode1" presStyleLbl="node1" presStyleIdx="1" presStyleCnt="3"/>
      <dgm:spPr/>
    </dgm:pt>
    <dgm:pt modelId="{DBC6AF56-355F-41C4-952E-2286F5D15AAF}" type="pres">
      <dgm:prSet presAssocID="{B2A8358E-A902-4881-A679-15E456ED560C}" presName="childNode1" presStyleLbl="bgAcc1" presStyleIdx="2" presStyleCnt="3">
        <dgm:presLayoutVars>
          <dgm:bulletEnabled val="1"/>
        </dgm:presLayoutVars>
      </dgm:prSet>
      <dgm:spPr/>
    </dgm:pt>
    <dgm:pt modelId="{998013ED-15F7-4212-9594-444774D5BCC9}" type="pres">
      <dgm:prSet presAssocID="{B2A8358E-A902-4881-A679-15E456ED560C}" presName="childNode1tx" presStyleLbl="bgAcc1" presStyleIdx="2" presStyleCnt="3">
        <dgm:presLayoutVars>
          <dgm:bulletEnabled val="1"/>
        </dgm:presLayoutVars>
      </dgm:prSet>
      <dgm:spPr/>
    </dgm:pt>
    <dgm:pt modelId="{2AA86C81-0B73-4059-B838-45D0EAEBF05E}" type="pres">
      <dgm:prSet presAssocID="{B2A8358E-A902-4881-A679-15E456ED560C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8AF30618-6F84-404C-AF86-D6FF560BEA74}" type="pres">
      <dgm:prSet presAssocID="{B2A8358E-A902-4881-A679-15E456ED560C}" presName="connSite1" presStyleCnt="0"/>
      <dgm:spPr/>
    </dgm:pt>
  </dgm:ptLst>
  <dgm:cxnLst>
    <dgm:cxn modelId="{B08E2408-99C5-4801-9535-C4AE7AC5912D}" type="presOf" srcId="{1B3C6D58-42A0-421B-BF09-66E8CF124369}" destId="{DBC6AF56-355F-41C4-952E-2286F5D15AAF}" srcOrd="0" destOrd="0" presId="urn:microsoft.com/office/officeart/2005/8/layout/hProcess4"/>
    <dgm:cxn modelId="{E5B7950F-B61D-4B0B-B731-283F1AD93E57}" type="presOf" srcId="{1B3C6D58-42A0-421B-BF09-66E8CF124369}" destId="{998013ED-15F7-4212-9594-444774D5BCC9}" srcOrd="1" destOrd="0" presId="urn:microsoft.com/office/officeart/2005/8/layout/hProcess4"/>
    <dgm:cxn modelId="{09C41B10-C194-4BB5-9941-B66042B66F72}" srcId="{8F9B7FF6-897A-487A-9E9D-53F1057535AD}" destId="{8DF2CA16-097E-4DC1-8297-C78708F0D100}" srcOrd="0" destOrd="0" parTransId="{A30E163B-EC5D-4F44-82DB-1E9665717B3A}" sibTransId="{FE1C308C-0A38-4CD2-BBBA-496131B618EF}"/>
    <dgm:cxn modelId="{1D8FF315-3547-44FA-8178-F77359A0178A}" type="presOf" srcId="{D85B1C34-941A-4F83-A4BE-1568DE62640B}" destId="{2C8AA8EF-3082-42E5-B3F6-2F539F3D2A58}" srcOrd="1" destOrd="0" presId="urn:microsoft.com/office/officeart/2005/8/layout/hProcess4"/>
    <dgm:cxn modelId="{41A16521-3BD8-43B8-ACBF-6019E1D68F5A}" type="presOf" srcId="{D85B1C34-941A-4F83-A4BE-1568DE62640B}" destId="{6D271614-299F-4ECF-95E5-7A895DD122F9}" srcOrd="0" destOrd="0" presId="urn:microsoft.com/office/officeart/2005/8/layout/hProcess4"/>
    <dgm:cxn modelId="{0EDD6B25-5E26-4CAB-8153-6F44E9661EA8}" srcId="{364A9E7E-05EF-4BDC-A27E-3391FD1318DC}" destId="{B2A8358E-A902-4881-A679-15E456ED560C}" srcOrd="2" destOrd="0" parTransId="{63B689A9-0273-48AC-A13E-F398452DD00C}" sibTransId="{E0D1D232-4803-4E90-A3E4-3F983CC6D8E3}"/>
    <dgm:cxn modelId="{B383834A-6974-4F87-B5F5-3137641BF4A9}" srcId="{364A9E7E-05EF-4BDC-A27E-3391FD1318DC}" destId="{8F9B7FF6-897A-487A-9E9D-53F1057535AD}" srcOrd="0" destOrd="0" parTransId="{8FB32F2D-7A37-4885-9EE0-7E9BBCAFC250}" sibTransId="{5C586C50-E4A6-409D-897F-5D5C275951D3}"/>
    <dgm:cxn modelId="{CB2BB859-47D6-48E2-B9B0-EA767DC8A0CB}" srcId="{B2A8358E-A902-4881-A679-15E456ED560C}" destId="{1B3C6D58-42A0-421B-BF09-66E8CF124369}" srcOrd="0" destOrd="0" parTransId="{68CF545C-AB54-41A0-AA0B-66DA30DA0350}" sibTransId="{35816A50-6329-47A3-80C2-19988A1AD224}"/>
    <dgm:cxn modelId="{55FD798C-70DE-42CF-A1EB-390D4FD263B9}" type="presOf" srcId="{8BB259CB-5833-43F7-B413-2ACF8B99448C}" destId="{E2EBDA7A-8885-4572-AC3E-A158F9BB4FF1}" srcOrd="0" destOrd="0" presId="urn:microsoft.com/office/officeart/2005/8/layout/hProcess4"/>
    <dgm:cxn modelId="{9A355093-FFF1-40FD-AD08-C1D71B46940C}" type="presOf" srcId="{8F9B7FF6-897A-487A-9E9D-53F1057535AD}" destId="{D94DD217-4506-4857-AF63-AB2DA0593DF9}" srcOrd="0" destOrd="0" presId="urn:microsoft.com/office/officeart/2005/8/layout/hProcess4"/>
    <dgm:cxn modelId="{9A9BF399-4A94-45EE-B74F-6F3C549F49AE}" type="presOf" srcId="{8DF2CA16-097E-4DC1-8297-C78708F0D100}" destId="{C92A51C5-AA92-47C9-AFF5-2F9081C5D233}" srcOrd="0" destOrd="0" presId="urn:microsoft.com/office/officeart/2005/8/layout/hProcess4"/>
    <dgm:cxn modelId="{0770179D-1A91-4381-B13A-B545BE53F4AD}" type="presOf" srcId="{8DF2CA16-097E-4DC1-8297-C78708F0D100}" destId="{F3258DBC-B37B-484D-9041-A36782427FE5}" srcOrd="1" destOrd="0" presId="urn:microsoft.com/office/officeart/2005/8/layout/hProcess4"/>
    <dgm:cxn modelId="{45F7939D-F031-4418-9DED-C148700C673A}" srcId="{8BB259CB-5833-43F7-B413-2ACF8B99448C}" destId="{D85B1C34-941A-4F83-A4BE-1568DE62640B}" srcOrd="0" destOrd="0" parTransId="{286D7F0D-6981-42F1-BDB2-5A7F188366D9}" sibTransId="{E136E3D8-62C3-4A9C-BAC5-EE2890AE73A0}"/>
    <dgm:cxn modelId="{4C07E2CA-24F2-4DE7-82E9-91BB127EF8E5}" type="presOf" srcId="{B2A8358E-A902-4881-A679-15E456ED560C}" destId="{2AA86C81-0B73-4059-B838-45D0EAEBF05E}" srcOrd="0" destOrd="0" presId="urn:microsoft.com/office/officeart/2005/8/layout/hProcess4"/>
    <dgm:cxn modelId="{AA01B3D3-E419-4C4A-9EBB-512F3C7EF164}" type="presOf" srcId="{F6978E9E-B3A9-433C-A151-34315B190564}" destId="{5977332A-83EB-4FEB-BED9-DBBB5EEA8740}" srcOrd="0" destOrd="0" presId="urn:microsoft.com/office/officeart/2005/8/layout/hProcess4"/>
    <dgm:cxn modelId="{1427E7D7-4C2B-4ABB-A8AB-9F518A09C626}" type="presOf" srcId="{364A9E7E-05EF-4BDC-A27E-3391FD1318DC}" destId="{19922CEA-CEE0-4D51-9344-3A463C821A9C}" srcOrd="0" destOrd="0" presId="urn:microsoft.com/office/officeart/2005/8/layout/hProcess4"/>
    <dgm:cxn modelId="{7D658DDB-25A2-47D3-BCDD-9E5FA3DE8179}" type="presOf" srcId="{5C586C50-E4A6-409D-897F-5D5C275951D3}" destId="{D7C4E502-1D6F-4847-8BAE-B0553012A106}" srcOrd="0" destOrd="0" presId="urn:microsoft.com/office/officeart/2005/8/layout/hProcess4"/>
    <dgm:cxn modelId="{E4CFF6F3-5591-4086-9619-A803932D2173}" srcId="{364A9E7E-05EF-4BDC-A27E-3391FD1318DC}" destId="{8BB259CB-5833-43F7-B413-2ACF8B99448C}" srcOrd="1" destOrd="0" parTransId="{A2F16C9A-2F15-495A-AD99-1BD6B3948E03}" sibTransId="{F6978E9E-B3A9-433C-A151-34315B190564}"/>
    <dgm:cxn modelId="{5DCA46AB-C96E-418D-A043-9E97055B83CC}" type="presParOf" srcId="{19922CEA-CEE0-4D51-9344-3A463C821A9C}" destId="{C344F636-E53A-493E-90B4-6ACE2DED2D1C}" srcOrd="0" destOrd="0" presId="urn:microsoft.com/office/officeart/2005/8/layout/hProcess4"/>
    <dgm:cxn modelId="{09E69794-CD18-4C26-B802-8B7E6674CA70}" type="presParOf" srcId="{19922CEA-CEE0-4D51-9344-3A463C821A9C}" destId="{71250A10-CDFA-4E55-BB1A-EF96228BE8E4}" srcOrd="1" destOrd="0" presId="urn:microsoft.com/office/officeart/2005/8/layout/hProcess4"/>
    <dgm:cxn modelId="{43F7022F-AE7C-4B06-9A45-D8A86F2341E1}" type="presParOf" srcId="{19922CEA-CEE0-4D51-9344-3A463C821A9C}" destId="{4E03E0EA-E54B-4382-B2DD-3EF3BFE987BE}" srcOrd="2" destOrd="0" presId="urn:microsoft.com/office/officeart/2005/8/layout/hProcess4"/>
    <dgm:cxn modelId="{2FA553F6-B25C-4D33-A702-D3BE3E7B04E4}" type="presParOf" srcId="{4E03E0EA-E54B-4382-B2DD-3EF3BFE987BE}" destId="{F152F18E-F002-4062-95EE-F22F063C0D94}" srcOrd="0" destOrd="0" presId="urn:microsoft.com/office/officeart/2005/8/layout/hProcess4"/>
    <dgm:cxn modelId="{CC6ECBFF-5E2B-4063-B257-FCF78804CC4E}" type="presParOf" srcId="{F152F18E-F002-4062-95EE-F22F063C0D94}" destId="{1EB36C8D-C651-430F-9B27-0CC6EB9FCF8A}" srcOrd="0" destOrd="0" presId="urn:microsoft.com/office/officeart/2005/8/layout/hProcess4"/>
    <dgm:cxn modelId="{2CF8618A-4BFA-4142-85BD-D2BE974E596D}" type="presParOf" srcId="{F152F18E-F002-4062-95EE-F22F063C0D94}" destId="{C92A51C5-AA92-47C9-AFF5-2F9081C5D233}" srcOrd="1" destOrd="0" presId="urn:microsoft.com/office/officeart/2005/8/layout/hProcess4"/>
    <dgm:cxn modelId="{B51E57CC-A977-40D7-B575-C09FA5484C2D}" type="presParOf" srcId="{F152F18E-F002-4062-95EE-F22F063C0D94}" destId="{F3258DBC-B37B-484D-9041-A36782427FE5}" srcOrd="2" destOrd="0" presId="urn:microsoft.com/office/officeart/2005/8/layout/hProcess4"/>
    <dgm:cxn modelId="{FF90112A-71FF-45E9-8C27-BF505D9A0B81}" type="presParOf" srcId="{F152F18E-F002-4062-95EE-F22F063C0D94}" destId="{D94DD217-4506-4857-AF63-AB2DA0593DF9}" srcOrd="3" destOrd="0" presId="urn:microsoft.com/office/officeart/2005/8/layout/hProcess4"/>
    <dgm:cxn modelId="{902606E7-5478-4DCB-893C-D9E98CF52540}" type="presParOf" srcId="{F152F18E-F002-4062-95EE-F22F063C0D94}" destId="{CBA563E3-F70B-4DA7-921E-F6626590FC34}" srcOrd="4" destOrd="0" presId="urn:microsoft.com/office/officeart/2005/8/layout/hProcess4"/>
    <dgm:cxn modelId="{05CADB19-1883-40B8-97FF-66F2AB9BA4C3}" type="presParOf" srcId="{4E03E0EA-E54B-4382-B2DD-3EF3BFE987BE}" destId="{D7C4E502-1D6F-4847-8BAE-B0553012A106}" srcOrd="1" destOrd="0" presId="urn:microsoft.com/office/officeart/2005/8/layout/hProcess4"/>
    <dgm:cxn modelId="{94E33ACD-E1E8-49D3-A4FB-F46BE5407431}" type="presParOf" srcId="{4E03E0EA-E54B-4382-B2DD-3EF3BFE987BE}" destId="{9AA33825-5764-435B-AC1E-EDDEEA3E3E14}" srcOrd="2" destOrd="0" presId="urn:microsoft.com/office/officeart/2005/8/layout/hProcess4"/>
    <dgm:cxn modelId="{E11FCFAA-D33C-4D00-A6C6-9C7A9F674859}" type="presParOf" srcId="{9AA33825-5764-435B-AC1E-EDDEEA3E3E14}" destId="{BCA8470A-1964-48FF-BFE3-D1D06CA127D3}" srcOrd="0" destOrd="0" presId="urn:microsoft.com/office/officeart/2005/8/layout/hProcess4"/>
    <dgm:cxn modelId="{6EBDE2A8-6CB6-4800-A95F-A5BCA961485A}" type="presParOf" srcId="{9AA33825-5764-435B-AC1E-EDDEEA3E3E14}" destId="{6D271614-299F-4ECF-95E5-7A895DD122F9}" srcOrd="1" destOrd="0" presId="urn:microsoft.com/office/officeart/2005/8/layout/hProcess4"/>
    <dgm:cxn modelId="{C451CC9C-5540-471F-B8B6-A228E58851E8}" type="presParOf" srcId="{9AA33825-5764-435B-AC1E-EDDEEA3E3E14}" destId="{2C8AA8EF-3082-42E5-B3F6-2F539F3D2A58}" srcOrd="2" destOrd="0" presId="urn:microsoft.com/office/officeart/2005/8/layout/hProcess4"/>
    <dgm:cxn modelId="{26453277-C9B8-4297-8103-BDFB55FB122B}" type="presParOf" srcId="{9AA33825-5764-435B-AC1E-EDDEEA3E3E14}" destId="{E2EBDA7A-8885-4572-AC3E-A158F9BB4FF1}" srcOrd="3" destOrd="0" presId="urn:microsoft.com/office/officeart/2005/8/layout/hProcess4"/>
    <dgm:cxn modelId="{C4653F8B-E45E-4098-BB0C-E19596DC8788}" type="presParOf" srcId="{9AA33825-5764-435B-AC1E-EDDEEA3E3E14}" destId="{9B2C92B0-44C3-4A82-9A67-5C8483E9788E}" srcOrd="4" destOrd="0" presId="urn:microsoft.com/office/officeart/2005/8/layout/hProcess4"/>
    <dgm:cxn modelId="{D32AC378-8C4F-498A-91DE-2A174D7DFE8F}" type="presParOf" srcId="{4E03E0EA-E54B-4382-B2DD-3EF3BFE987BE}" destId="{5977332A-83EB-4FEB-BED9-DBBB5EEA8740}" srcOrd="3" destOrd="0" presId="urn:microsoft.com/office/officeart/2005/8/layout/hProcess4"/>
    <dgm:cxn modelId="{C28A65D2-4EE4-4B06-814C-F31A00D3B900}" type="presParOf" srcId="{4E03E0EA-E54B-4382-B2DD-3EF3BFE987BE}" destId="{5637E628-742F-43AB-A600-BD08A6F05C09}" srcOrd="4" destOrd="0" presId="urn:microsoft.com/office/officeart/2005/8/layout/hProcess4"/>
    <dgm:cxn modelId="{A023D616-15FC-45BE-BEF8-C75B28F5879C}" type="presParOf" srcId="{5637E628-742F-43AB-A600-BD08A6F05C09}" destId="{C1B0BF3D-E653-4CA6-A235-07B953A9BABD}" srcOrd="0" destOrd="0" presId="urn:microsoft.com/office/officeart/2005/8/layout/hProcess4"/>
    <dgm:cxn modelId="{D4367B03-79AE-4BC2-8A13-A2C78BE2AF99}" type="presParOf" srcId="{5637E628-742F-43AB-A600-BD08A6F05C09}" destId="{DBC6AF56-355F-41C4-952E-2286F5D15AAF}" srcOrd="1" destOrd="0" presId="urn:microsoft.com/office/officeart/2005/8/layout/hProcess4"/>
    <dgm:cxn modelId="{C99EC6C3-FBAD-4BE8-A107-FEE5B5D8658F}" type="presParOf" srcId="{5637E628-742F-43AB-A600-BD08A6F05C09}" destId="{998013ED-15F7-4212-9594-444774D5BCC9}" srcOrd="2" destOrd="0" presId="urn:microsoft.com/office/officeart/2005/8/layout/hProcess4"/>
    <dgm:cxn modelId="{F865AA3E-4B21-4C18-9BE2-D4B92295FD9E}" type="presParOf" srcId="{5637E628-742F-43AB-A600-BD08A6F05C09}" destId="{2AA86C81-0B73-4059-B838-45D0EAEBF05E}" srcOrd="3" destOrd="0" presId="urn:microsoft.com/office/officeart/2005/8/layout/hProcess4"/>
    <dgm:cxn modelId="{052BF3F0-7DE1-47A4-B2DE-C321C8435954}" type="presParOf" srcId="{5637E628-742F-43AB-A600-BD08A6F05C09}" destId="{8AF30618-6F84-404C-AF86-D6FF560BEA74}" srcOrd="4" destOrd="0" presId="urn:microsoft.com/office/officeart/2005/8/layout/h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A51C5-AA92-47C9-AFF5-2F9081C5D233}">
      <dsp:nvSpPr>
        <dsp:cNvPr id="0" name=""/>
        <dsp:cNvSpPr/>
      </dsp:nvSpPr>
      <dsp:spPr>
        <a:xfrm>
          <a:off x="616" y="1243710"/>
          <a:ext cx="1451479" cy="119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Conversation Dialogue text and labels</a:t>
          </a:r>
          <a:endParaRPr lang="en-CA" sz="1400" kern="1200" dirty="0"/>
        </a:p>
      </dsp:txBody>
      <dsp:txXfrm>
        <a:off x="28166" y="1271260"/>
        <a:ext cx="1396379" cy="885531"/>
      </dsp:txXfrm>
    </dsp:sp>
    <dsp:sp modelId="{D7C4E502-1D6F-4847-8BAE-B0553012A106}">
      <dsp:nvSpPr>
        <dsp:cNvPr id="0" name=""/>
        <dsp:cNvSpPr/>
      </dsp:nvSpPr>
      <dsp:spPr>
        <a:xfrm>
          <a:off x="837059" y="1603362"/>
          <a:ext cx="1490619" cy="1490619"/>
        </a:xfrm>
        <a:prstGeom prst="leftCircularArrow">
          <a:avLst>
            <a:gd name="adj1" fmla="val 2421"/>
            <a:gd name="adj2" fmla="val 292869"/>
            <a:gd name="adj3" fmla="val 2068380"/>
            <a:gd name="adj4" fmla="val 9024489"/>
            <a:gd name="adj5" fmla="val 282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DD217-4506-4857-AF63-AB2DA0593DF9}">
      <dsp:nvSpPr>
        <dsp:cNvPr id="0" name=""/>
        <dsp:cNvSpPr/>
      </dsp:nvSpPr>
      <dsp:spPr>
        <a:xfrm>
          <a:off x="323167" y="2184341"/>
          <a:ext cx="1290204" cy="5130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Input</a:t>
          </a:r>
          <a:endParaRPr lang="en-CA" sz="1500" kern="1200" dirty="0"/>
        </a:p>
      </dsp:txBody>
      <dsp:txXfrm>
        <a:off x="338194" y="2199368"/>
        <a:ext cx="1260150" cy="483017"/>
      </dsp:txXfrm>
    </dsp:sp>
    <dsp:sp modelId="{6D271614-299F-4ECF-95E5-7A895DD122F9}">
      <dsp:nvSpPr>
        <dsp:cNvPr id="0" name=""/>
        <dsp:cNvSpPr/>
      </dsp:nvSpPr>
      <dsp:spPr>
        <a:xfrm>
          <a:off x="1785216" y="1243710"/>
          <a:ext cx="1451479" cy="119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Machine Learning Steps</a:t>
          </a:r>
          <a:endParaRPr lang="en-CA" sz="1400" kern="1200" dirty="0"/>
        </a:p>
      </dsp:txBody>
      <dsp:txXfrm>
        <a:off x="1812766" y="1527796"/>
        <a:ext cx="1396379" cy="885531"/>
      </dsp:txXfrm>
    </dsp:sp>
    <dsp:sp modelId="{5977332A-83EB-4FEB-BED9-DBBB5EEA8740}">
      <dsp:nvSpPr>
        <dsp:cNvPr id="0" name=""/>
        <dsp:cNvSpPr/>
      </dsp:nvSpPr>
      <dsp:spPr>
        <a:xfrm>
          <a:off x="2609564" y="543666"/>
          <a:ext cx="1676085" cy="1676085"/>
        </a:xfrm>
        <a:prstGeom prst="circularArrow">
          <a:avLst>
            <a:gd name="adj1" fmla="val 2153"/>
            <a:gd name="adj2" fmla="val 258859"/>
            <a:gd name="adj3" fmla="val 19565631"/>
            <a:gd name="adj4" fmla="val 12575511"/>
            <a:gd name="adj5" fmla="val 251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BDA7A-8885-4572-AC3E-A158F9BB4FF1}">
      <dsp:nvSpPr>
        <dsp:cNvPr id="0" name=""/>
        <dsp:cNvSpPr/>
      </dsp:nvSpPr>
      <dsp:spPr>
        <a:xfrm>
          <a:off x="2107767" y="987174"/>
          <a:ext cx="1290204" cy="5130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Machine Learning </a:t>
          </a:r>
          <a:endParaRPr lang="en-CA" sz="1500" kern="1200" dirty="0"/>
        </a:p>
      </dsp:txBody>
      <dsp:txXfrm>
        <a:off x="2122794" y="1002201"/>
        <a:ext cx="1260150" cy="483017"/>
      </dsp:txXfrm>
    </dsp:sp>
    <dsp:sp modelId="{DBC6AF56-355F-41C4-952E-2286F5D15AAF}">
      <dsp:nvSpPr>
        <dsp:cNvPr id="0" name=""/>
        <dsp:cNvSpPr/>
      </dsp:nvSpPr>
      <dsp:spPr>
        <a:xfrm>
          <a:off x="3569816" y="1243710"/>
          <a:ext cx="1451479" cy="1197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Model that predicts the “</a:t>
          </a:r>
          <a:r>
            <a:rPr lang="en-US" sz="1400" kern="1200" dirty="0" err="1"/>
            <a:t>instruction_id</a:t>
          </a:r>
          <a:r>
            <a:rPr lang="en-US" sz="1400" kern="1200" dirty="0"/>
            <a:t>” category</a:t>
          </a:r>
          <a:endParaRPr lang="en-CA" sz="1400" kern="1200" dirty="0"/>
        </a:p>
      </dsp:txBody>
      <dsp:txXfrm>
        <a:off x="3597366" y="1271260"/>
        <a:ext cx="1396379" cy="885531"/>
      </dsp:txXfrm>
    </dsp:sp>
    <dsp:sp modelId="{2AA86C81-0B73-4059-B838-45D0EAEBF05E}">
      <dsp:nvSpPr>
        <dsp:cNvPr id="0" name=""/>
        <dsp:cNvSpPr/>
      </dsp:nvSpPr>
      <dsp:spPr>
        <a:xfrm>
          <a:off x="3892367" y="2184341"/>
          <a:ext cx="1290204" cy="5130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Output</a:t>
          </a:r>
          <a:endParaRPr lang="en-CA" sz="1500" kern="1200" dirty="0"/>
        </a:p>
      </dsp:txBody>
      <dsp:txXfrm>
        <a:off x="3907394" y="2199368"/>
        <a:ext cx="1260150" cy="483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17E0B-A3D3-495C-A4A5-504BD0130225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1B6-4A00-4DBB-8E9B-BCC4333A00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7050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0526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TODO:</a:t>
            </a:r>
            <a:br>
              <a:rPr lang="en-CA" dirty="0"/>
            </a:br>
            <a:r>
              <a:rPr lang="en-CA" dirty="0"/>
              <a:t>Add</a:t>
            </a:r>
            <a:r>
              <a:rPr lang="en-CA" baseline="0" dirty="0"/>
              <a:t> some screen shots or diagrams of the different feature extractions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4874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TODO:</a:t>
            </a:r>
            <a:br>
              <a:rPr lang="en-CA" dirty="0"/>
            </a:br>
            <a:r>
              <a:rPr lang="en-CA" dirty="0"/>
              <a:t>Add</a:t>
            </a:r>
            <a:r>
              <a:rPr lang="en-CA" baseline="0" dirty="0"/>
              <a:t> some screen shots or diagrams of the different feature extractions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909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885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2756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7190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6754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3298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193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6660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9935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8205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105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1017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9623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970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30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en-US" baseline="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Look at getting a better diagram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9000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9938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</a:p>
          <a:p>
            <a:r>
              <a:rPr lang="en-US" dirty="0"/>
              <a:t>Clean up what diagram to keep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6934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Get a graph for the second word cloud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5305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TODO:</a:t>
            </a:r>
            <a:br>
              <a:rPr lang="en-CA" dirty="0"/>
            </a:br>
            <a:r>
              <a:rPr lang="en-CA" dirty="0"/>
              <a:t>Add</a:t>
            </a:r>
            <a:r>
              <a:rPr lang="en-CA" baseline="0" dirty="0"/>
              <a:t> some screen shots or diagrams of the different feature extractions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8776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TODO:</a:t>
            </a:r>
            <a:br>
              <a:rPr lang="en-CA" dirty="0"/>
            </a:br>
            <a:r>
              <a:rPr lang="en-CA" dirty="0"/>
              <a:t>Add</a:t>
            </a:r>
            <a:r>
              <a:rPr lang="en-CA" baseline="0" dirty="0"/>
              <a:t> some screen shots or diagrams of the different feature extractions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4429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TODO:</a:t>
            </a:r>
            <a:br>
              <a:rPr lang="en-CA" dirty="0"/>
            </a:br>
            <a:r>
              <a:rPr lang="en-CA" dirty="0"/>
              <a:t>Add</a:t>
            </a:r>
            <a:r>
              <a:rPr lang="en-CA" baseline="0" dirty="0"/>
              <a:t> some screen shots or diagrams of the different feature extractions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1B6-4A00-4DBB-8E9B-BCC4333A0018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097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5F9E-1AA1-4943-967E-82EB57E065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DA811C-4192-400E-A12C-793BE13D7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610B1-DDCC-4F91-ADEE-9DAFCB0CC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4EFD-F6C2-4FF2-A372-B412D13DB261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40EDE-9E7F-4D41-A169-ADE6053EB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72B97-C152-44A6-BE25-65C3CDE1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55E4-8D8D-4D0C-85CA-09D4960285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275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5ABD7-5B46-41E5-B2B9-70970E4F7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E57245-CDF7-4BEC-A5D4-2BC7FDED3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4E747-2423-43F3-8380-20AA487AC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4EFD-F6C2-4FF2-A372-B412D13DB261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8C83C-B07B-4D19-B0A2-E92D6A059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9A079-9BE3-4233-9303-28A40E86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55E4-8D8D-4D0C-85CA-09D4960285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957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5A348-1E84-442C-AEF9-1AB03BD250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6CBE5B-69FA-4B02-B6B8-02C4D83F2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461BC-6D3A-4FCA-9E51-CE8BF734D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4EFD-F6C2-4FF2-A372-B412D13DB261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E5DE7-0A44-436D-997E-752E46BE4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FD26C-3B0E-4916-8E0B-20979082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55E4-8D8D-4D0C-85CA-09D4960285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810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BA9FD-DCCC-4E65-9DFA-6B688FC5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C15C7-C8B1-4BF7-BC92-04334BDDE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A2E95-D515-498C-9C7B-DA84706DB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4EFD-F6C2-4FF2-A372-B412D13DB261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63988-A358-4FBC-9242-532A28B6B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E19BE-D823-428C-B3F2-9AAE3378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55E4-8D8D-4D0C-85CA-09D4960285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4996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BB6C-CE1E-4642-ACC7-F752B3085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0E0CE-5A28-4170-B2A6-2EF04FBBA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7F3A3-F8EC-4D1A-A860-80CB96749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4EFD-F6C2-4FF2-A372-B412D13DB261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04A2-3CED-40FE-829C-BBC3D49E2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91512-D104-4F86-A134-6BE0B2FC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55E4-8D8D-4D0C-85CA-09D4960285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7124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71782-4DEF-44D2-ABE7-1F81322B9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9DD9E-CED4-4BF0-A666-8EB6C8A67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4C8D1-ABCC-434D-A055-87D80B247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3D3CC-CF94-454E-9B98-D306F0B6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4EFD-F6C2-4FF2-A372-B412D13DB261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B143E-09C2-421C-81E2-78A79D5F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EF2A6-37B9-416C-86B5-1EFAAF75F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55E4-8D8D-4D0C-85CA-09D4960285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8742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4A10-5D24-4069-AEBD-7B00DF610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6BC10-FC8D-4461-B9AB-8FC6AB5BD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C0862-29D6-43DE-9143-A5A31C972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0D7FD8-396C-40B2-8BEF-A6EC46B23D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EB8653-D683-48DF-8C14-EAC9E3EEB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F2365B-2157-4702-A433-5F6DF9FE6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4EFD-F6C2-4FF2-A372-B412D13DB261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669EB-3F12-44B9-9426-09C0A792D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8B2EE7-0BBD-41AD-B9DB-2FE91A6D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55E4-8D8D-4D0C-85CA-09D4960285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393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9B7BD-0C37-48AE-B881-00EA187C9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BECB77-10C5-4118-B40B-98A4E3A9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4EFD-F6C2-4FF2-A372-B412D13DB261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6DFFAB-0736-4A61-9655-BFAFFB971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16081-9DDA-428D-A002-2A312AE2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55E4-8D8D-4D0C-85CA-09D4960285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7283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8ED06-3DB4-4D16-AB8B-B7F123EF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4EFD-F6C2-4FF2-A372-B412D13DB261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9FD9A-49C8-4E7A-A02B-F3428542E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68DBC-7FC7-444F-BFEC-690208CF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55E4-8D8D-4D0C-85CA-09D4960285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1365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E14D7-7D6D-48DB-8B60-88758B5F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68FC0-DA02-4DF5-AD07-97F77FA0B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8D2FC-E926-4E76-B63F-17005970C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03842-6F54-4DBA-80FC-2EA78BB95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4EFD-F6C2-4FF2-A372-B412D13DB261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74DF0-D2A7-4A73-A50C-126227988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BD87F-0655-4DEE-B665-991656AA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55E4-8D8D-4D0C-85CA-09D4960285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472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2E812-7901-4113-91D8-4944CAE53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831C5-1687-4D0C-8261-F60313644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F53598-7B8F-456E-96B0-1107BB5651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EC75F-0C57-4122-82ED-04C6A44D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4EFD-F6C2-4FF2-A372-B412D13DB261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FAE5A-43A1-4128-BBE8-591EB677B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C3AAD-3535-441A-BC70-A039DDEFF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55E4-8D8D-4D0C-85CA-09D4960285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579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257887-3AF6-4952-A64D-1D6B69BF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E9DBD-102B-44A1-B4AB-9A58D502E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D4B97-2060-4CA6-9753-5AF8AD131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14EFD-F6C2-4FF2-A372-B412D13DB261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CD573-1C81-4342-AA43-61A0190D7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6AAA8-D731-470D-B5C7-B25A067AC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255E4-8D8D-4D0C-85CA-09D4960285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124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slack-redir.net/link?url=https%3A%2F%2Fscikit-learn.org%2Fstable%2Fauto_examples%2Fmodel_selection%2Fplot_roc.html" TargetMode="External"/><Relationship Id="rId13" Type="http://schemas.openxmlformats.org/officeDocument/2006/relationships/hyperlink" Target="https://slack-redir.net/link?url=https%3A%2F%2Ftowardsdatascience.com%2Finterpretability-in-machine-learning-70c30694a05f" TargetMode="External"/><Relationship Id="rId3" Type="http://schemas.openxmlformats.org/officeDocument/2006/relationships/hyperlink" Target="https://slack-redir.net/link?url=https%3A%2F%2Fwww.analyticsvidhya.com%2Fblog%2F2017%2F03%2Fimbalanced-data-classification%2F" TargetMode="External"/><Relationship Id="rId7" Type="http://schemas.openxmlformats.org/officeDocument/2006/relationships/hyperlink" Target="https://slack-redir.net/link?url=https%3A%2F%2Fsetosa.io%2Fev%2Fprincipal-component-analysis%2F" TargetMode="External"/><Relationship Id="rId12" Type="http://schemas.openxmlformats.org/officeDocument/2006/relationships/hyperlink" Target="https://slack-redir.net/link?url=https%3A%2F%2Ftowardsdatascience.com%2Fa-complete-machine-learning-walk-through-in-python-part-three-388834e8804b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uiltin.com/data-science/step-step-explanation-principal-component-analysis" TargetMode="External"/><Relationship Id="rId11" Type="http://schemas.openxmlformats.org/officeDocument/2006/relationships/hyperlink" Target="https://slack-redir.net/link?url=https%3A%2F%2Fblog.statsbot.co%2Fensemble-learning-d1dcd548e936" TargetMode="External"/><Relationship Id="rId5" Type="http://schemas.openxmlformats.org/officeDocument/2006/relationships/hyperlink" Target="https://slack-redir.net/link?url=https%3A%2F%2Ftowardsdatascience.com%2Funderstanding-feature-engineering-part-2-categorical-data-f54324193e63" TargetMode="External"/><Relationship Id="rId10" Type="http://schemas.openxmlformats.org/officeDocument/2006/relationships/hyperlink" Target="https://slack-redir.net/link?url=https%3A%2F%2Fwww.kdnuggets.com%2F2019%2F01%2Fensemble-learning-5-main-approaches.html" TargetMode="External"/><Relationship Id="rId4" Type="http://schemas.openxmlformats.org/officeDocument/2006/relationships/hyperlink" Target="https://slack-redir.net/link?url=https%3A%2F%2Ftowardsdatascience.com%2Fmulti-class-text-classification-with-scikit-learn-12f1e60e0a9f" TargetMode="External"/><Relationship Id="rId9" Type="http://schemas.openxmlformats.org/officeDocument/2006/relationships/hyperlink" Target="https://slack-redir.net/link?url=https%3A%2F%2Fmedium.com%2F%40limavallantin%2Fmetrics-to-measure-machine-learning-model-performance-e8c963665476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slack-redir.net/link?url=https%3A%2F%2Fseaborn.pydata.org%2Ftutorial%2Faxis_grids.html" TargetMode="External"/><Relationship Id="rId3" Type="http://schemas.openxmlformats.org/officeDocument/2006/relationships/hyperlink" Target="https://slack-redir.net/link?url=https%3A%2F%2Ftowardsdatascience.com%2F3-ways-to-interpretate-your-nlp-model-to-management-and-customer-5428bc07ce15" TargetMode="External"/><Relationship Id="rId7" Type="http://schemas.openxmlformats.org/officeDocument/2006/relationships/hyperlink" Target="https://slack-redir.net/link?url=https%3A%2F%2Fgithub.com%2FJasonKessler%2Fscattertext" TargetMode="External"/><Relationship Id="rId12" Type="http://schemas.openxmlformats.org/officeDocument/2006/relationships/hyperlink" Target="https://data-flair.training/blogs/machine-learning-classification-algorithm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lack-redir.net/link?url=https%3A%2F%2Fgithub.com%2FNirantK%2Fnlp-python-deep-learning" TargetMode="External"/><Relationship Id="rId11" Type="http://schemas.openxmlformats.org/officeDocument/2006/relationships/hyperlink" Target="https://machinelearningmastery.com/feature-selection-in-python-with-scikit-learn/" TargetMode="External"/><Relationship Id="rId5" Type="http://schemas.openxmlformats.org/officeDocument/2006/relationships/hyperlink" Target="https://slack-redir.net/link?url=https%3A%2F%2Fscikit-learn.org%2Fstable%2Fmodules%2Fgrid_search.html%23grid-search" TargetMode="External"/><Relationship Id="rId10" Type="http://schemas.openxmlformats.org/officeDocument/2006/relationships/hyperlink" Target="https://machinelearningmastery.com/feature-selection-machine-learning-python/" TargetMode="External"/><Relationship Id="rId4" Type="http://schemas.openxmlformats.org/officeDocument/2006/relationships/hyperlink" Target="https://slack-redir.net/link?url=https%3A%2F%2Ftowardsdatascience.com%2Fexplain-nlp-models-with-lime-shap-5c5a9f84d59b" TargetMode="External"/><Relationship Id="rId9" Type="http://schemas.openxmlformats.org/officeDocument/2006/relationships/hyperlink" Target="https://slack-redir.net/link?url=https%3A%2F%2Fjalammar.github.io%2Fillustrated-bert%2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4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6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8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03EE929-C95C-4D50-85B6-AA92D1B62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2076450"/>
            <a:ext cx="10684151" cy="1345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Project: Conversation Dialogue Identification</a:t>
            </a:r>
            <a:br>
              <a:rPr lang="en-US" sz="4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45AC3F-BF26-4298-9FCD-F18E64F40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1575" y="4473360"/>
            <a:ext cx="9469211" cy="8656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York University – CSML1010 – Final Project – Group 3: Jerry </a:t>
            </a:r>
            <a:r>
              <a:rPr lang="en-US" sz="22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Khidaroo</a:t>
            </a:r>
            <a:r>
              <a:rPr lang="en-US" sz="22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Paul Doucet</a:t>
            </a:r>
          </a:p>
          <a:p>
            <a:pPr algn="ctr"/>
            <a:r>
              <a:rPr lang="en-US" sz="22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Instructor: Dr. Annie </a:t>
            </a:r>
            <a:r>
              <a:rPr lang="en-US" sz="22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En-Shiun</a:t>
            </a:r>
            <a:r>
              <a:rPr lang="en-US" sz="22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Lee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7CB1EA-72EC-473A-AF8F-86FDC14CA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58" y="6242923"/>
            <a:ext cx="1399713" cy="4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79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45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3.3 – Data Exploration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C15710BA-94BA-48ED-BCCF-BE77FE2323BA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5ACBB9-C35C-440A-A516-03ADF3FA8289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D3368DA-57F9-4D7D-BECF-D87DFCD61F6C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5A1AC9A-881C-432F-86D5-C0D6A578FB4C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548646-85BD-4A9D-9A11-D95E293A62D2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Data Exploration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BA5B13F-8C0B-4FE4-9598-7CCFF2165A41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Feature Engineering &amp; Selection</a:t>
                </a:r>
                <a:endParaRPr lang="en-CA" sz="1100" dirty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ADF28A3-E96F-445A-B8A4-AD8F4A6E5A9E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Evaluation and Ensemble</a:t>
                </a:r>
                <a:endParaRPr lang="en-CA" sz="1100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2440619-87F3-48F8-A595-86680926255C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2953D1F-9A65-42E9-BD44-21ACF018A517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3"/>
            <a:ext cx="3683250" cy="5641976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dirty="0"/>
              <a:t>Word Exploration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Creating Token List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Exploring Word Clouds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Exploring Complexity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Categorical Distribution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E042FD-D958-4121-ABB2-50F45BEB297A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993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45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3.3 – Data Exploration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C15710BA-94BA-48ED-BCCF-BE77FE2323BA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5ACBB9-C35C-440A-A516-03ADF3FA8289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D3368DA-57F9-4D7D-BECF-D87DFCD61F6C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5A1AC9A-881C-432F-86D5-C0D6A578FB4C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548646-85BD-4A9D-9A11-D95E293A62D2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Data Exploration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BA5B13F-8C0B-4FE4-9598-7CCFF2165A41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Feature Engineering &amp; Selection</a:t>
                </a:r>
                <a:endParaRPr lang="en-CA" sz="1100" dirty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ADF28A3-E96F-445A-B8A4-AD8F4A6E5A9E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Evaluation and Ensemble</a:t>
                </a:r>
                <a:endParaRPr lang="en-CA" sz="1100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2440619-87F3-48F8-A595-86680926255C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2953D1F-9A65-42E9-BD44-21ACF018A517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3"/>
            <a:ext cx="3683250" cy="5641976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Statistical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Categorical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Exploring Word Clouds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Exploring Complexity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E042FD-D958-4121-ABB2-50F45BEB297A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03CABA-0476-4405-BDF0-4EB3C250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892" y="1114102"/>
            <a:ext cx="2603448" cy="19346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3F4A60-B5B3-4867-850B-8508EE7F1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535" y="3189943"/>
            <a:ext cx="4615441" cy="33608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A6A587-2B4F-47BC-9331-FB10EC1E9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048" y="1144612"/>
            <a:ext cx="3364624" cy="23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42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45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3.3 – Data Exploration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AA8B084-DCF9-4D5B-B5AB-6F73034E82CE}"/>
              </a:ext>
            </a:extLst>
          </p:cNvPr>
          <p:cNvSpPr txBox="1">
            <a:spLocks/>
          </p:cNvSpPr>
          <p:nvPr/>
        </p:nvSpPr>
        <p:spPr>
          <a:xfrm>
            <a:off x="4254374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3"/>
            <a:ext cx="3683250" cy="5641976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CA" b="1" u="sng" dirty="0"/>
              <a:t>Creating Token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Create a token list from the ‘</a:t>
            </a:r>
            <a:r>
              <a:rPr lang="en-CA" dirty="0" err="1"/>
              <a:t>sub_df</a:t>
            </a:r>
            <a:r>
              <a:rPr lang="en-CA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Review most common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Removed </a:t>
            </a:r>
            <a:r>
              <a:rPr lang="en-CA" dirty="0" err="1"/>
              <a:t>stopwords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‘</a:t>
            </a:r>
            <a:r>
              <a:rPr lang="en-CA" dirty="0" err="1"/>
              <a:t>freq_df</a:t>
            </a:r>
            <a:r>
              <a:rPr lang="en-CA" dirty="0"/>
              <a:t>’ contains tokens and count</a:t>
            </a:r>
          </a:p>
          <a:p>
            <a:r>
              <a:rPr lang="en-CA" b="1" u="sng" dirty="0"/>
              <a:t>Exploring Word Clouds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Created and displayed word clouds using the tokens created above and a second one</a:t>
            </a:r>
          </a:p>
          <a:p>
            <a:r>
              <a:rPr lang="en-CA" b="1" u="sng" dirty="0"/>
              <a:t>Exploring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Reviewed for service type: average number of tokens; distribution of tokens; printed outliers; compared # of tokens per ‘</a:t>
            </a:r>
            <a:r>
              <a:rPr lang="en-CA" dirty="0" err="1"/>
              <a:t>instruction_id</a:t>
            </a:r>
            <a:r>
              <a:rPr lang="en-CA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3988C8-A6B5-45A4-9ABD-11FA4DCB138A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5404F7-E299-4C47-B84E-634DDE722737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56A2079-2101-4368-98F3-F8FDEF8EFED5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694D94F-A58B-48AB-B988-91D6976413F4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FC08FC4-E9DE-49D0-B641-AB17F5426C9F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Data Exploration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46261A9-855D-4503-9628-CA7188163080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Feature Engineering &amp; Selection</a:t>
                </a:r>
                <a:endParaRPr lang="en-CA" sz="1100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39F247F3-12C3-45D9-B549-3BE52CCB7C78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Evaluation and Ensemble</a:t>
                </a:r>
                <a:endParaRPr lang="en-CA" sz="1100" dirty="0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FFB45C3-C5E0-4B62-B6DB-3831C20B7B14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59196CF8-042D-425E-8E7C-7D7BFBA9FFD7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02B02E2-159E-4DF4-B074-C45081D0A706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7" name="Content Placeholder 5">
            <a:extLst>
              <a:ext uri="{FF2B5EF4-FFF2-40B4-BE49-F238E27FC236}">
                <a16:creationId xmlns:a16="http://schemas.microsoft.com/office/drawing/2014/main" id="{DAA5E695-72BA-42DA-A5C0-64AEA2126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579" y="1687713"/>
            <a:ext cx="3499635" cy="23785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C1FAA7-1DB4-4906-9F9C-01646DD94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315" y="1704051"/>
            <a:ext cx="3343150" cy="23214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1D6134-D6CC-4EEA-9392-6881FB4A28A9}"/>
              </a:ext>
            </a:extLst>
          </p:cNvPr>
          <p:cNvSpPr txBox="1"/>
          <p:nvPr/>
        </p:nvSpPr>
        <p:spPr>
          <a:xfrm>
            <a:off x="4073579" y="1177211"/>
            <a:ext cx="2174799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movie-finder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E0636C-637C-457A-9162-6EA0A958A552}"/>
              </a:ext>
            </a:extLst>
          </p:cNvPr>
          <p:cNvSpPr txBox="1"/>
          <p:nvPr/>
        </p:nvSpPr>
        <p:spPr>
          <a:xfrm>
            <a:off x="7937624" y="1180157"/>
            <a:ext cx="2174799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CA" dirty="0"/>
              <a:t>estaurant-table-3</a:t>
            </a:r>
          </a:p>
        </p:txBody>
      </p:sp>
      <p:pic>
        <p:nvPicPr>
          <p:cNvPr id="31" name="Content Placeholder 11">
            <a:extLst>
              <a:ext uri="{FF2B5EF4-FFF2-40B4-BE49-F238E27FC236}">
                <a16:creationId xmlns:a16="http://schemas.microsoft.com/office/drawing/2014/main" id="{1E686FE1-6955-472C-B2A6-F1291BB17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9816" y="4066279"/>
            <a:ext cx="3267159" cy="260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01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45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3.3 – Data Exploration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AA8B084-DCF9-4D5B-B5AB-6F73034E82CE}"/>
              </a:ext>
            </a:extLst>
          </p:cNvPr>
          <p:cNvSpPr txBox="1">
            <a:spLocks/>
          </p:cNvSpPr>
          <p:nvPr/>
        </p:nvSpPr>
        <p:spPr>
          <a:xfrm>
            <a:off x="4254374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3"/>
            <a:ext cx="3683250" cy="5641976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CA" b="1" u="sng" dirty="0"/>
              <a:t>Creating Token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Create a token list from the ‘</a:t>
            </a:r>
            <a:r>
              <a:rPr lang="en-CA" dirty="0" err="1"/>
              <a:t>sub_df</a:t>
            </a:r>
            <a:r>
              <a:rPr lang="en-CA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Review most common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Removed </a:t>
            </a:r>
            <a:r>
              <a:rPr lang="en-CA" dirty="0" err="1"/>
              <a:t>stopwords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‘</a:t>
            </a:r>
            <a:r>
              <a:rPr lang="en-CA" dirty="0" err="1"/>
              <a:t>freq_df</a:t>
            </a:r>
            <a:r>
              <a:rPr lang="en-CA" dirty="0"/>
              <a:t>’ contains tokens and count</a:t>
            </a:r>
          </a:p>
          <a:p>
            <a:r>
              <a:rPr lang="en-CA" b="1" u="sng" dirty="0"/>
              <a:t>Exploring Word Clouds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Created and displayed word clouds using the tokens created above and a second one</a:t>
            </a:r>
          </a:p>
          <a:p>
            <a:r>
              <a:rPr lang="en-CA" b="1" u="sng" dirty="0"/>
              <a:t>Exploring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Reviewed for service type: average number of tokens; distribution of tokens; printed outliers; compared # of tokens per ‘</a:t>
            </a:r>
            <a:r>
              <a:rPr lang="en-CA" dirty="0" err="1"/>
              <a:t>instruction_id</a:t>
            </a:r>
            <a:r>
              <a:rPr lang="en-CA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3988C8-A6B5-45A4-9ABD-11FA4DCB138A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5404F7-E299-4C47-B84E-634DDE722737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56A2079-2101-4368-98F3-F8FDEF8EFED5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694D94F-A58B-48AB-B988-91D6976413F4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FC08FC4-E9DE-49D0-B641-AB17F5426C9F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Data Exploration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46261A9-855D-4503-9628-CA7188163080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Feature Engineering &amp; Selection</a:t>
                </a:r>
                <a:endParaRPr lang="en-CA" sz="1100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39F247F3-12C3-45D9-B549-3BE52CCB7C78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Evaluation and Ensemble</a:t>
                </a:r>
                <a:endParaRPr lang="en-CA" sz="1100" dirty="0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FFB45C3-C5E0-4B62-B6DB-3831C20B7B14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59196CF8-042D-425E-8E7C-7D7BFBA9FFD7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02B02E2-159E-4DF4-B074-C45081D0A706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E9F624-111B-4E89-9E2C-BC4AAD330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280" y="1191140"/>
            <a:ext cx="7636706" cy="461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96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45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3.3 – Data Exploration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AA8B084-DCF9-4D5B-B5AB-6F73034E82CE}"/>
              </a:ext>
            </a:extLst>
          </p:cNvPr>
          <p:cNvSpPr txBox="1">
            <a:spLocks/>
          </p:cNvSpPr>
          <p:nvPr/>
        </p:nvSpPr>
        <p:spPr>
          <a:xfrm>
            <a:off x="4254374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3"/>
            <a:ext cx="3683250" cy="5641976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CA" b="1" u="sng" dirty="0"/>
              <a:t>Creating Token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Create a token list from the ‘</a:t>
            </a:r>
            <a:r>
              <a:rPr lang="en-CA" dirty="0" err="1"/>
              <a:t>sub_df</a:t>
            </a:r>
            <a:r>
              <a:rPr lang="en-CA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Review most common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Removed </a:t>
            </a:r>
            <a:r>
              <a:rPr lang="en-CA" dirty="0" err="1"/>
              <a:t>stopwords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‘</a:t>
            </a:r>
            <a:r>
              <a:rPr lang="en-CA" dirty="0" err="1"/>
              <a:t>freq_df</a:t>
            </a:r>
            <a:r>
              <a:rPr lang="en-CA" dirty="0"/>
              <a:t>’ contains tokens and count</a:t>
            </a:r>
          </a:p>
          <a:p>
            <a:r>
              <a:rPr lang="en-CA" b="1" u="sng" dirty="0"/>
              <a:t>Exploring Word Clouds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Created and displayed word clouds using the tokens created above and a second one</a:t>
            </a:r>
          </a:p>
          <a:p>
            <a:r>
              <a:rPr lang="en-CA" b="1" u="sng" dirty="0"/>
              <a:t>Exploring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Reviewed for service type: average number of tokens; distribution of tokens; printed outliers; compared # of tokens per ‘</a:t>
            </a:r>
            <a:r>
              <a:rPr lang="en-CA" dirty="0" err="1"/>
              <a:t>instruction_id</a:t>
            </a:r>
            <a:r>
              <a:rPr lang="en-CA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3988C8-A6B5-45A4-9ABD-11FA4DCB138A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5404F7-E299-4C47-B84E-634DDE722737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56A2079-2101-4368-98F3-F8FDEF8EFED5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694D94F-A58B-48AB-B988-91D6976413F4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FC08FC4-E9DE-49D0-B641-AB17F5426C9F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Data Exploration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46261A9-855D-4503-9628-CA7188163080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Feature Engineering &amp; Selection</a:t>
                </a:r>
                <a:endParaRPr lang="en-CA" sz="1100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39F247F3-12C3-45D9-B549-3BE52CCB7C78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Evaluation and Ensemble</a:t>
                </a:r>
                <a:endParaRPr lang="en-CA" sz="1100" dirty="0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FFB45C3-C5E0-4B62-B6DB-3831C20B7B14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59196CF8-042D-425E-8E7C-7D7BFBA9FFD7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02B02E2-159E-4DF4-B074-C45081D0A706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083799-3179-4616-87F5-B51ED509D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959" y="1546740"/>
            <a:ext cx="6948041" cy="427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37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45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3.3 – Data Exploration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AA8B084-DCF9-4D5B-B5AB-6F73034E82CE}"/>
              </a:ext>
            </a:extLst>
          </p:cNvPr>
          <p:cNvSpPr txBox="1">
            <a:spLocks/>
          </p:cNvSpPr>
          <p:nvPr/>
        </p:nvSpPr>
        <p:spPr>
          <a:xfrm>
            <a:off x="4254374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3"/>
            <a:ext cx="3683250" cy="5641976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CA" b="1" u="sng" dirty="0"/>
              <a:t>Creating Token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Create a token list from the ‘</a:t>
            </a:r>
            <a:r>
              <a:rPr lang="en-CA" dirty="0" err="1"/>
              <a:t>sub_df</a:t>
            </a:r>
            <a:r>
              <a:rPr lang="en-CA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Review most common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Removed </a:t>
            </a:r>
            <a:r>
              <a:rPr lang="en-CA" dirty="0" err="1"/>
              <a:t>stopwords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‘</a:t>
            </a:r>
            <a:r>
              <a:rPr lang="en-CA" dirty="0" err="1"/>
              <a:t>freq_df</a:t>
            </a:r>
            <a:r>
              <a:rPr lang="en-CA" dirty="0"/>
              <a:t>’ contains tokens and count</a:t>
            </a:r>
          </a:p>
          <a:p>
            <a:r>
              <a:rPr lang="en-CA" b="1" u="sng" dirty="0"/>
              <a:t>Exploring Word Clouds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Created and displayed word clouds using the tokens created above and a second one</a:t>
            </a:r>
          </a:p>
          <a:p>
            <a:r>
              <a:rPr lang="en-CA" b="1" u="sng" dirty="0"/>
              <a:t>Exploring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Reviewed for service type: average number of tokens; distribution of tokens; printed outliers; compared # of tokens per ‘</a:t>
            </a:r>
            <a:r>
              <a:rPr lang="en-CA" dirty="0" err="1"/>
              <a:t>instruction_id</a:t>
            </a:r>
            <a:r>
              <a:rPr lang="en-CA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3988C8-A6B5-45A4-9ABD-11FA4DCB138A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5404F7-E299-4C47-B84E-634DDE722737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56A2079-2101-4368-98F3-F8FDEF8EFED5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694D94F-A58B-48AB-B988-91D6976413F4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FC08FC4-E9DE-49D0-B641-AB17F5426C9F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Data Exploration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46261A9-855D-4503-9628-CA7188163080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Feature Engineering &amp; Selection</a:t>
                </a:r>
                <a:endParaRPr lang="en-CA" sz="1100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39F247F3-12C3-45D9-B549-3BE52CCB7C78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Evaluation and Ensemble</a:t>
                </a:r>
                <a:endParaRPr lang="en-CA" sz="1100" dirty="0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FFB45C3-C5E0-4B62-B6DB-3831C20B7B14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59196CF8-042D-425E-8E7C-7D7BFBA9FFD7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02B02E2-159E-4DF4-B074-C45081D0A706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AA09D5-140B-47AA-9645-445E6380B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762" y="1350552"/>
            <a:ext cx="6889742" cy="445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1677679"/>
              </p:ext>
            </p:extLst>
          </p:nvPr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3.4 – Feature Engineering &amp; Selection```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617FF8-A0B0-4C91-B63D-9741E289723B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2B6093-70BF-4124-BEED-AE0F57081811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C46C552-685B-4417-AE69-05BB277D6F2D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8657F280-0A1B-423C-A2CB-9F8E5A2A6C02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7210BA9-D524-4831-8251-0624D5938FAB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3B62C769-D47B-48FB-9DC0-C2B942AFB6B8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Feature Engineering &amp; Selection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6B1F6DB-431E-44D0-8AA6-D243AA7720E9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Evaluation and Ensemble</a:t>
                </a:r>
                <a:endParaRPr lang="en-CA" sz="1100" dirty="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B918DD92-1EBA-45F9-B085-D171FBF6F030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5F38401B-BC05-4C14-AD14-C28D4E2D7733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2"/>
            <a:ext cx="3683250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 some very similar ‘</a:t>
            </a:r>
            <a:r>
              <a:rPr lang="en-US" dirty="0" err="1"/>
              <a:t>instruction_id</a:t>
            </a:r>
            <a:r>
              <a:rPr lang="en-US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some additional cleaning using ‘</a:t>
            </a:r>
            <a:r>
              <a:rPr lang="en-US" dirty="0" err="1"/>
              <a:t>nltk</a:t>
            </a:r>
            <a:r>
              <a:rPr lang="en-US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Stored new file ‘dialog_norm.csv’ with the changes made above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a sample of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Corpus List: ‘</a:t>
            </a:r>
            <a:r>
              <a:rPr lang="en-US" dirty="0" err="1"/>
              <a:t>doc_lst</a:t>
            </a:r>
            <a:r>
              <a:rPr lang="en-US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Vocabulary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pair generator (</a:t>
            </a:r>
            <a:r>
              <a:rPr lang="en-US" dirty="0" err="1"/>
              <a:t>context_words</a:t>
            </a:r>
            <a:r>
              <a:rPr lang="en-US" dirty="0"/>
              <a:t>, target words)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dictionaries to cross reference ‘</a:t>
            </a:r>
            <a:r>
              <a:rPr lang="en-US" dirty="0" err="1"/>
              <a:t>Instruction_id</a:t>
            </a:r>
            <a:r>
              <a:rPr lang="en-US" dirty="0"/>
              <a:t>’ and ‘category’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data in Train and Test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A74B-709B-4020-937B-19B41A29EFD0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689ADE-1FB9-4B9F-B543-2C19B08DC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180" y="1287139"/>
            <a:ext cx="7899954" cy="452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69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3.4 – Feature Engineering &amp; Selection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E00DB1-0DB2-4B40-9884-048179706548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EC5806-D0D0-4EE0-8878-F5D78571FDC0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C146CFB-91BD-41AC-B93E-FA962D22FE14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7FE630D-E54F-4666-8770-16459241B539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3B2CB87-6413-4472-9ECA-F07EFF83FA1E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39475C57-90A2-4E8C-91AB-DEA3EFD04BBF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Feature Engineering &amp; Selection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4CEFAB5-C7B4-480D-AF0B-44EBE00659E3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Evaluation and Ensemble</a:t>
                </a:r>
                <a:endParaRPr lang="en-CA" sz="1100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4CEABDA-8F06-4008-AC83-85E99EE4F427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6FD53DE-0595-42FD-8C66-93BF8F1EE2D7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2"/>
            <a:ext cx="3683250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u="sng" dirty="0"/>
              <a:t>Features Extracted: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Bag of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Bag of N-Grams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PCA on Bag of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Combined Features: BOW + Bag of N-Grams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TF-IDF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Word 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Word2Vec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Word2Vec from </a:t>
            </a:r>
            <a:r>
              <a:rPr lang="en-US" dirty="0" err="1"/>
              <a:t>FastText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Glove from FLAIR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u="sng" dirty="0"/>
              <a:t>Feature Selection Method: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Univariate – </a:t>
            </a:r>
            <a:r>
              <a:rPr lang="en-US" b="1" dirty="0" err="1">
                <a:highlight>
                  <a:srgbClr val="00FF00"/>
                </a:highlight>
              </a:rPr>
              <a:t>SelectKBest</a:t>
            </a:r>
            <a:r>
              <a:rPr lang="en-US" b="1" dirty="0">
                <a:highlight>
                  <a:srgbClr val="00FF00"/>
                </a:highlight>
              </a:rPr>
              <a:t> “Chi2’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A13AF3-109F-48F8-8C27-DF2499EDB806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E79DD-B434-40E4-BE10-6CC952181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906" y="1191140"/>
            <a:ext cx="7758816" cy="415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1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3.4 – Feature Engineering &amp; Selection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E00DB1-0DB2-4B40-9884-048179706548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EC5806-D0D0-4EE0-8878-F5D78571FDC0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C146CFB-91BD-41AC-B93E-FA962D22FE14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7FE630D-E54F-4666-8770-16459241B539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3B2CB87-6413-4472-9ECA-F07EFF83FA1E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39475C57-90A2-4E8C-91AB-DEA3EFD04BBF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Feature Engineering &amp; Selection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4CEFAB5-C7B4-480D-AF0B-44EBE00659E3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Evaluation and Ensemble</a:t>
                </a:r>
                <a:endParaRPr lang="en-CA" sz="1100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4CEABDA-8F06-4008-AC83-85E99EE4F427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6FD53DE-0595-42FD-8C66-93BF8F1EE2D7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2"/>
            <a:ext cx="3683250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u="sng" dirty="0"/>
              <a:t>Features Extracted: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Bag of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Bag of N-Grams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PCA on Bag of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Combined Features: BOW + Bag of N-Grams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TF-IDF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Word 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Word2Vec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Word2Vec from </a:t>
            </a:r>
            <a:r>
              <a:rPr lang="en-US" dirty="0" err="1"/>
              <a:t>FastText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Glove from FLAIR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u="sng" dirty="0"/>
              <a:t>Feature Selection Method: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Univariate – </a:t>
            </a:r>
            <a:r>
              <a:rPr lang="en-US" b="1" dirty="0" err="1">
                <a:highlight>
                  <a:srgbClr val="00FF00"/>
                </a:highlight>
              </a:rPr>
              <a:t>SelectKBest</a:t>
            </a:r>
            <a:r>
              <a:rPr lang="en-US" b="1" dirty="0">
                <a:highlight>
                  <a:srgbClr val="00FF00"/>
                </a:highlight>
              </a:rPr>
              <a:t> “Chi2’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A13AF3-109F-48F8-8C27-DF2499EDB806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A05E08-9FA4-4810-BF3D-F4CE91FA0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7" y="1191139"/>
            <a:ext cx="7542460" cy="40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89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3.4 – Feature Engineering &amp; Selection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E00DB1-0DB2-4B40-9884-048179706548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EC5806-D0D0-4EE0-8878-F5D78571FDC0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C146CFB-91BD-41AC-B93E-FA962D22FE14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7FE630D-E54F-4666-8770-16459241B539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3B2CB87-6413-4472-9ECA-F07EFF83FA1E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39475C57-90A2-4E8C-91AB-DEA3EFD04BBF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Feature Engineering &amp; Selection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4CEFAB5-C7B4-480D-AF0B-44EBE00659E3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Evaluation and Ensemble</a:t>
                </a:r>
                <a:endParaRPr lang="en-CA" sz="1100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4CEABDA-8F06-4008-AC83-85E99EE4F427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6FD53DE-0595-42FD-8C66-93BF8F1EE2D7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2"/>
            <a:ext cx="3683250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u="sng" dirty="0"/>
              <a:t>Features Extracted: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Bag of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Bag of N-Grams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PCA on Bag of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Combined Features: BOW + Bag of N-Grams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TF-IDF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Word 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Word2Vec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Word2Vec from </a:t>
            </a:r>
            <a:r>
              <a:rPr lang="en-US" dirty="0" err="1"/>
              <a:t>FastText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Glove from FLAIR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u="sng" dirty="0"/>
              <a:t>Feature Selection Method: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Univariate – </a:t>
            </a:r>
            <a:r>
              <a:rPr lang="en-US" dirty="0" err="1"/>
              <a:t>SelectKBest</a:t>
            </a:r>
            <a:r>
              <a:rPr lang="en-US" dirty="0"/>
              <a:t> “Chi2’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A13AF3-109F-48F8-8C27-DF2499EDB806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F8D2E-9FD5-4AEE-8B41-C0FB82685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87" y="1250245"/>
            <a:ext cx="7516453" cy="393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04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F4CBE-289C-4148-A248-7A9B8A0E0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E2C07B-3C92-4087-AC9B-94CDA1B1B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676149"/>
              </p:ext>
            </p:extLst>
          </p:nvPr>
        </p:nvGraphicFramePr>
        <p:xfrm>
          <a:off x="774032" y="79669"/>
          <a:ext cx="10118558" cy="6053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8558">
                  <a:extLst>
                    <a:ext uri="{9D8B030D-6E8A-4147-A177-3AD203B41FA5}">
                      <a16:colId xmlns:a16="http://schemas.microsoft.com/office/drawing/2014/main" val="478943768"/>
                    </a:ext>
                  </a:extLst>
                </a:gridCol>
              </a:tblGrid>
              <a:tr h="265943">
                <a:tc>
                  <a:txBody>
                    <a:bodyPr/>
                    <a:lstStyle/>
                    <a:p>
                      <a:r>
                        <a:rPr lang="en-US" sz="1100" dirty="0"/>
                        <a:t>Feedback from Presentations</a:t>
                      </a:r>
                      <a:endParaRPr lang="en-CA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951436"/>
                  </a:ext>
                </a:extLst>
              </a:tr>
              <a:tr h="949410">
                <a:tc>
                  <a:txBody>
                    <a:bodyPr/>
                    <a:lstStyle/>
                    <a:p>
                      <a:r>
                        <a:rPr lang="en-US" sz="1050" b="1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Proposal </a:t>
                      </a:r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both </a:t>
                      </a:r>
                      <a:r>
                        <a:rPr 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paul</a:t>
                      </a:r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jerry available</a:t>
                      </a:r>
                    </a:p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Problem Definition (3/5) - Can spend more time on clarifying your text classification problem (i.e. what are the classes)</a:t>
                      </a:r>
                    </a:p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Data Cleaning and balancing dataset (4/5) - great presentation of your code work</a:t>
                      </a:r>
                    </a:p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Data Exploration (4/5) - could have more visualizations and </a:t>
                      </a:r>
                      <a:r>
                        <a:rPr 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eda</a:t>
                      </a:r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but cover the major ones.</a:t>
                      </a:r>
                    </a:p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Others (presentation, graphs/charts/tables, code) (3.5/5) - Can be more fluent in the presentation. Lots of "um“  thank you for covering your plan</a:t>
                      </a:r>
                    </a:p>
                    <a:p>
                      <a:endParaRPr lang="en-CA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147694"/>
                  </a:ext>
                </a:extLst>
              </a:tr>
              <a:tr h="949410">
                <a:tc>
                  <a:txBody>
                    <a:bodyPr/>
                    <a:lstStyle/>
                    <a:p>
                      <a:r>
                        <a:rPr lang="en-US" sz="1050" b="1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Milestone 1 </a:t>
                      </a:r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Jerry presented count methods first then Paul presented word embeddings.</a:t>
                      </a:r>
                    </a:p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Feature Extraction (4.5/5) - </a:t>
                      </a:r>
                      <a:r>
                        <a:rPr 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tfidf</a:t>
                      </a:r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bow, w2v, glove, fast text</a:t>
                      </a:r>
                    </a:p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Feature Selection (5/5) - minmax scaler, max abs scaler</a:t>
                      </a:r>
                    </a:p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Baseline and Benchmark of Features (5/5) - great summary with tables and graphs and heatmaps!  Best so far </a:t>
                      </a:r>
                    </a:p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Others (presentation, graphs/charts/tables, code) (5/5) - very clear and precise results, good job comparing them on one page</a:t>
                      </a:r>
                    </a:p>
                    <a:p>
                      <a:endParaRPr lang="en-CA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22541"/>
                  </a:ext>
                </a:extLst>
              </a:tr>
              <a:tr h="2394163">
                <a:tc>
                  <a:txBody>
                    <a:bodyPr/>
                    <a:lstStyle/>
                    <a:p>
                      <a:r>
                        <a:rPr lang="en-US" sz="1050" b="1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Milestone 2 </a:t>
                      </a:r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Paul presented first; Jerry presented second</a:t>
                      </a:r>
                    </a:p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Benchmark Comparison (5/5) - great summaries and nice graphs; great job on hyperparameter optimizations as well!</a:t>
                      </a:r>
                    </a:p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Learning Curves (4/5) - good strategy for better convergence (good problem solving); </a:t>
                      </a:r>
                    </a:p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Ensemble Learning (4/5) - try all 4, great job</a:t>
                      </a:r>
                    </a:p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Others (presentation, graphs/charts/tables, code) (4.5/5)</a:t>
                      </a:r>
                    </a:p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 detailed work ; try presenting f1 scores</a:t>
                      </a:r>
                    </a:p>
                    <a:p>
                      <a:endParaRPr lang="en-CA" sz="1050" dirty="0"/>
                    </a:p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might want to group your categorical variables into just a few, such as "auto, coffee, movie, pizza, restaurant, uber/lift", but you are already at 90+ f1 so it's good already</a:t>
                      </a:r>
                    </a:p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Interestingly, why is there a drop at 800 features and another one at 840?</a:t>
                      </a:r>
                    </a:p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your learning curves seem to be converging, good job. Perhaps try having a little bit more data?</a:t>
                      </a:r>
                    </a:p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is the difference between soft and hard voting?  You might go with the voting.  It maybe "slower" in real-time (production) but the results may be more robust (i.e. less variance)</a:t>
                      </a:r>
                    </a:p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is optimized/baseline and tuned/default?  I assume the tuning is for hyperparameter and the optimized is for the features?  Please conclude if optimized is always better, and how much better are the tuned models (typically).</a:t>
                      </a:r>
                    </a:p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very nice graph for variance by model type, please spend more time describing this</a:t>
                      </a:r>
                    </a:p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Please add a discussion section about the general trends you see in the different combination you tried.</a:t>
                      </a:r>
                    </a:p>
                    <a:p>
                      <a:endParaRPr lang="en-CA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612427"/>
                  </a:ext>
                </a:extLst>
              </a:tr>
              <a:tr h="1032289">
                <a:tc>
                  <a:txBody>
                    <a:bodyPr/>
                    <a:lstStyle/>
                    <a:p>
                      <a:r>
                        <a:rPr lang="en-US" sz="1050" dirty="0"/>
                        <a:t>Model interpretation: only certain models (answer Josue’s question on the LIME)</a:t>
                      </a:r>
                    </a:p>
                    <a:p>
                      <a:r>
                        <a:rPr lang="en-US" sz="1050" dirty="0"/>
                        <a:t>Deliverables:  Combine PDF files</a:t>
                      </a:r>
                    </a:p>
                    <a:p>
                      <a:r>
                        <a:rPr lang="en-US" sz="1050" dirty="0"/>
                        <a:t>New Methods:  What exactly is meant by 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83311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43521B-580D-4829-B6F3-29FCA1580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874" y="5250614"/>
            <a:ext cx="5017168" cy="636838"/>
          </a:xfrm>
          <a:solidFill>
            <a:srgbClr val="FFFF00"/>
          </a:solidFill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Less is more, be clear with your presentation</a:t>
            </a:r>
          </a:p>
          <a:p>
            <a:r>
              <a:rPr lang="en-US" sz="2000" dirty="0"/>
              <a:t>Know the point we are trying to drive home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4106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3.4 – Feature Engineering &amp; Selection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E00DB1-0DB2-4B40-9884-048179706548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EC5806-D0D0-4EE0-8878-F5D78571FDC0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C146CFB-91BD-41AC-B93E-FA962D22FE14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7FE630D-E54F-4666-8770-16459241B539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3B2CB87-6413-4472-9ECA-F07EFF83FA1E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39475C57-90A2-4E8C-91AB-DEA3EFD04BBF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Feature Engineering &amp; Selection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4CEFAB5-C7B4-480D-AF0B-44EBE00659E3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Evaluation and Ensemble</a:t>
                </a:r>
                <a:endParaRPr lang="en-CA" sz="1100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4CEABDA-8F06-4008-AC83-85E99EE4F427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6FD53DE-0595-42FD-8C66-93BF8F1EE2D7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2"/>
            <a:ext cx="3683250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u="sng" dirty="0"/>
              <a:t>Features Extracted: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Bag of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Bag of N-Grams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PCA on Bag of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Combined Features: BOW + Bag of N-Grams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TF-IDF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Word 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Word2Vec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Word2Vec from </a:t>
            </a:r>
            <a:r>
              <a:rPr lang="en-US" dirty="0" err="1"/>
              <a:t>FastText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Glove from FLAIR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u="sng" dirty="0"/>
              <a:t>Feature Selection Method: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Univariate – </a:t>
            </a:r>
            <a:r>
              <a:rPr lang="en-US" b="1" dirty="0" err="1">
                <a:highlight>
                  <a:srgbClr val="00FF00"/>
                </a:highlight>
              </a:rPr>
              <a:t>SelectKBest</a:t>
            </a:r>
            <a:r>
              <a:rPr lang="en-US" b="1" dirty="0">
                <a:highlight>
                  <a:srgbClr val="00FF00"/>
                </a:highlight>
              </a:rPr>
              <a:t> “Chi2’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A13AF3-109F-48F8-8C27-DF2499EDB806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B0A6B-6210-478C-B6E5-407139581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258" y="1191140"/>
            <a:ext cx="7322112" cy="38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52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3.4 – Feature Engineering &amp; Selection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E00DB1-0DB2-4B40-9884-048179706548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EC5806-D0D0-4EE0-8878-F5D78571FDC0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C146CFB-91BD-41AC-B93E-FA962D22FE14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7FE630D-E54F-4666-8770-16459241B539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3B2CB87-6413-4472-9ECA-F07EFF83FA1E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39475C57-90A2-4E8C-91AB-DEA3EFD04BBF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Feature Engineering &amp; Selection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4CEFAB5-C7B4-480D-AF0B-44EBE00659E3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Evaluation and Ensemble</a:t>
                </a:r>
                <a:endParaRPr lang="en-CA" sz="1100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4CEABDA-8F06-4008-AC83-85E99EE4F427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6FD53DE-0595-42FD-8C66-93BF8F1EE2D7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2"/>
            <a:ext cx="3683250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u="sng" dirty="0"/>
              <a:t>Features Extracted: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Bag of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Bag of N-Grams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PCA on Bag of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Combined Features: BOW + Bag of N-Grams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TF-IDF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Word 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Word2Vec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Word2Vec from </a:t>
            </a:r>
            <a:r>
              <a:rPr lang="en-US" dirty="0" err="1"/>
              <a:t>FastText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Glove from FLAIR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u="sng" dirty="0"/>
              <a:t>Feature Selection Method: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Univariate – </a:t>
            </a:r>
            <a:r>
              <a:rPr lang="en-US" b="1" dirty="0" err="1">
                <a:highlight>
                  <a:srgbClr val="00FF00"/>
                </a:highlight>
              </a:rPr>
              <a:t>SelectKBest</a:t>
            </a:r>
            <a:r>
              <a:rPr lang="en-US" b="1" dirty="0">
                <a:highlight>
                  <a:srgbClr val="00FF00"/>
                </a:highlight>
              </a:rPr>
              <a:t> “Chi2’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A13AF3-109F-48F8-8C27-DF2499EDB806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1892874-0E7A-4907-A44B-496B90998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222" y="1191140"/>
            <a:ext cx="7452821" cy="378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44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3.4 – Feature Engineering &amp; Selection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3EAFB2-52CD-4404-875A-4A6B16E2FFB2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386DCB-FB38-4135-869B-E9AADFE4FD46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3E278B2-BB85-422F-B9AE-06B7202B612A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E57FB4F-2CF1-44C4-AD56-D53DABE3C5AB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76A1455-5F82-4B9A-834A-D78FF268D5D4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F4B0E05-05EC-4B17-B09E-BC194C285C48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Feature Engineering &amp; Selection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6F176D1F-0D05-47E4-B3D8-1A56643C2EDC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Evaluation and Ensemble</a:t>
                </a:r>
                <a:endParaRPr lang="en-CA" sz="1100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23B84365-14BB-419D-9F3A-9212DC37172D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1D22B71-F190-4061-8DE5-477702BCEFB7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2"/>
            <a:ext cx="3683250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u="sng" dirty="0"/>
              <a:t>Features Extracted: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Bag of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Bag of N-Grams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PCA on Bag of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Combined Features: BOW + Bag of N-Grams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TF-IDF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Word 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Word2Vec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Word2Vec from </a:t>
            </a:r>
            <a:r>
              <a:rPr lang="en-US" dirty="0" err="1"/>
              <a:t>FastText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Glove from FLAIR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u="sng" dirty="0"/>
              <a:t>Feature Selection Method: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Univariate – </a:t>
            </a:r>
            <a:r>
              <a:rPr lang="en-US" b="1" dirty="0" err="1">
                <a:highlight>
                  <a:srgbClr val="00FF00"/>
                </a:highlight>
              </a:rPr>
              <a:t>SelectKBest</a:t>
            </a:r>
            <a:r>
              <a:rPr lang="en-US" b="1" dirty="0">
                <a:highlight>
                  <a:srgbClr val="00FF00"/>
                </a:highlight>
              </a:rPr>
              <a:t> “Chi2’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903AE5-D2BB-405D-8B5A-8609179EDBF2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43818-7E0B-4FC5-B9A7-09654896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333" y="1191140"/>
            <a:ext cx="7494584" cy="386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47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3.4 – Feature Engineering &amp; Selection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3EAFB2-52CD-4404-875A-4A6B16E2FFB2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386DCB-FB38-4135-869B-E9AADFE4FD46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3E278B2-BB85-422F-B9AE-06B7202B612A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E57FB4F-2CF1-44C4-AD56-D53DABE3C5AB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76A1455-5F82-4B9A-834A-D78FF268D5D4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F4B0E05-05EC-4B17-B09E-BC194C285C48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Feature Engineering &amp; Selection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6F176D1F-0D05-47E4-B3D8-1A56643C2EDC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Evaluation and Ensemble</a:t>
                </a:r>
                <a:endParaRPr lang="en-CA" sz="1100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23B84365-14BB-419D-9F3A-9212DC37172D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1D22B71-F190-4061-8DE5-477702BCEFB7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2"/>
            <a:ext cx="3683250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u="sng" dirty="0"/>
              <a:t>Features Extracted: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Bag of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Bag of N-Grams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PCA on Bag of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Combined Features: BOW + Bag of N-Grams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TF-IDF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Word 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Word2Vec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Word2Vec from </a:t>
            </a:r>
            <a:r>
              <a:rPr lang="en-US" b="1" dirty="0" err="1">
                <a:highlight>
                  <a:srgbClr val="00FF00"/>
                </a:highlight>
              </a:rPr>
              <a:t>FastText</a:t>
            </a:r>
            <a:endParaRPr lang="en-US" b="1" dirty="0">
              <a:highlight>
                <a:srgbClr val="00FF00"/>
              </a:highligh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Glove from FLAIR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u="sng" dirty="0"/>
              <a:t>Feature Selection Method: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Univariate – </a:t>
            </a:r>
            <a:r>
              <a:rPr lang="en-US" b="1" dirty="0" err="1">
                <a:highlight>
                  <a:srgbClr val="00FF00"/>
                </a:highlight>
              </a:rPr>
              <a:t>SelectKBest</a:t>
            </a:r>
            <a:r>
              <a:rPr lang="en-US" b="1" dirty="0">
                <a:highlight>
                  <a:srgbClr val="00FF00"/>
                </a:highlight>
              </a:rPr>
              <a:t> “Chi2’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903AE5-D2BB-405D-8B5A-8609179EDBF2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AACFC6-D1E8-4554-A387-5993754A9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686" y="1191140"/>
            <a:ext cx="7246201" cy="370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38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3.4 – Feature Engineering &amp; Selection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3EAFB2-52CD-4404-875A-4A6B16E2FFB2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386DCB-FB38-4135-869B-E9AADFE4FD46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3E278B2-BB85-422F-B9AE-06B7202B612A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E57FB4F-2CF1-44C4-AD56-D53DABE3C5AB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76A1455-5F82-4B9A-834A-D78FF268D5D4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F4B0E05-05EC-4B17-B09E-BC194C285C48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Feature Engineering &amp; Selection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6F176D1F-0D05-47E4-B3D8-1A56643C2EDC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Evaluation and Ensemble</a:t>
                </a:r>
                <a:endParaRPr lang="en-CA" sz="1100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23B84365-14BB-419D-9F3A-9212DC37172D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1D22B71-F190-4061-8DE5-477702BCEFB7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2"/>
            <a:ext cx="3683250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u="sng" dirty="0"/>
              <a:t>Features Extracted: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Bag of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Bag of N-Grams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PCA on Bag of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Combined Features: BOW + Bag of N-Grams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TF-IDF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Word 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Word2Vec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Word2Vec from </a:t>
            </a:r>
            <a:r>
              <a:rPr lang="en-US" dirty="0" err="1"/>
              <a:t>FastText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Glove from FLAIR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u="sng" dirty="0"/>
              <a:t>Feature Selection Method: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Univariate – </a:t>
            </a:r>
            <a:r>
              <a:rPr lang="en-US" b="1" dirty="0" err="1">
                <a:highlight>
                  <a:srgbClr val="00FF00"/>
                </a:highlight>
              </a:rPr>
              <a:t>SelectKBest</a:t>
            </a:r>
            <a:r>
              <a:rPr lang="en-US" b="1" dirty="0">
                <a:highlight>
                  <a:srgbClr val="00FF00"/>
                </a:highlight>
              </a:rPr>
              <a:t> “Chi2’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903AE5-D2BB-405D-8B5A-8609179EDBF2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E5EC7-5470-43BF-959D-03CA51081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686" y="1191140"/>
            <a:ext cx="7310366" cy="377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52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3.4 – Feature Engineering &amp; Selection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3EAFB2-52CD-4404-875A-4A6B16E2FFB2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386DCB-FB38-4135-869B-E9AADFE4FD46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3E278B2-BB85-422F-B9AE-06B7202B612A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E57FB4F-2CF1-44C4-AD56-D53DABE3C5AB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76A1455-5F82-4B9A-834A-D78FF268D5D4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F4B0E05-05EC-4B17-B09E-BC194C285C48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Feature Engineering &amp; Selection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6F176D1F-0D05-47E4-B3D8-1A56643C2EDC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Evaluation and Ensemble</a:t>
                </a:r>
                <a:endParaRPr lang="en-CA" sz="1100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23B84365-14BB-419D-9F3A-9212DC37172D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1D22B71-F190-4061-8DE5-477702BCEFB7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2"/>
            <a:ext cx="3683250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u="sng" dirty="0"/>
              <a:t>Features Extracted: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Bag of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Bag of N-Grams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PCA on Bag of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Combined Features: BOW + Bag of N-Grams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TF-IDF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Word 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Word2Vec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Word2Vec from </a:t>
            </a:r>
            <a:r>
              <a:rPr lang="en-US" dirty="0" err="1"/>
              <a:t>FastText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Glove from FLAIR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u="sng" dirty="0"/>
              <a:t>Feature Selection Method: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Univariate – </a:t>
            </a:r>
            <a:r>
              <a:rPr lang="en-US" b="1" dirty="0" err="1">
                <a:highlight>
                  <a:srgbClr val="00FF00"/>
                </a:highlight>
              </a:rPr>
              <a:t>SelectKBest</a:t>
            </a:r>
            <a:r>
              <a:rPr lang="en-US" b="1" dirty="0">
                <a:highlight>
                  <a:srgbClr val="00FF00"/>
                </a:highlight>
              </a:rPr>
              <a:t> “Chi2’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903AE5-D2BB-405D-8B5A-8609179EDBF2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3E57E-2488-46FA-8CED-60472159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324" y="1339750"/>
            <a:ext cx="7898652" cy="43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30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9657065"/>
              </p:ext>
            </p:extLst>
          </p:nvPr>
        </p:nvGraphicFramePr>
        <p:xfrm>
          <a:off x="231025" y="166051"/>
          <a:ext cx="368325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89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3.5 – Model Evaluation &amp; Ensemble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5AA65-10B6-4358-B9F7-E49AFB65C639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129A00-BDBC-42F1-8AE9-F630310B1D09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5A0B21D-B323-4E57-9C9B-B141A17CBB8E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BE54199-5056-4206-9567-25106075EC0D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FA1F422-A882-446E-9925-1354E6C4A491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13D24F3-4EBF-4742-BF90-DCA4FC78DD43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Feature Engineering &amp; Selection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EBD8DE5-6864-43E9-9C9F-EB54FE331E81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Model Evaluation and Ensemble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A7C2BF6-D08E-4ADB-AC3B-DF2DC8C80590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A1C7110-9C58-4AEC-8EB4-C0D57E786B16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1"/>
            <a:ext cx="3683250" cy="5641978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b="1" u="sng" dirty="0">
                <a:highlight>
                  <a:srgbClr val="00FF00"/>
                </a:highlight>
              </a:rPr>
              <a:t>Features Selected</a:t>
            </a:r>
            <a:endParaRPr lang="en-US" b="1" dirty="0">
              <a:highlight>
                <a:srgbClr val="00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Bag of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Univariate </a:t>
            </a:r>
            <a:r>
              <a:rPr lang="en-US" b="1" dirty="0" err="1">
                <a:highlight>
                  <a:srgbClr val="00FF00"/>
                </a:highlight>
              </a:rPr>
              <a:t>SelectKBest</a:t>
            </a:r>
            <a:r>
              <a:rPr lang="en-US" b="1" dirty="0">
                <a:highlight>
                  <a:srgbClr val="00FF00"/>
                </a:highlight>
              </a:rPr>
              <a:t> - chi2</a:t>
            </a:r>
            <a:endParaRPr lang="en-US" b="1" u="sng" dirty="0">
              <a:highlight>
                <a:srgbClr val="00FF00"/>
              </a:highlight>
            </a:endParaRPr>
          </a:p>
          <a:p>
            <a:r>
              <a:rPr lang="en-US" b="1" u="sng" dirty="0"/>
              <a:t>Models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Multinomial Naïve Bayes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SVC</a:t>
            </a:r>
          </a:p>
          <a:p>
            <a:r>
              <a:rPr lang="en-US" b="1" u="sng" dirty="0"/>
              <a:t>Optimized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GridSearchCV</a:t>
            </a:r>
          </a:p>
          <a:p>
            <a:r>
              <a:rPr lang="en-US" b="1" u="sng" dirty="0"/>
              <a:t>Learning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F1-Score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</a:t>
            </a:r>
          </a:p>
          <a:p>
            <a:r>
              <a:rPr lang="en-US" b="1" u="sng" dirty="0"/>
              <a:t>ROC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AUC</a:t>
            </a:r>
          </a:p>
          <a:p>
            <a:r>
              <a:rPr lang="en-US" b="1" u="sng" dirty="0"/>
              <a:t>Ensemble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Boosting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Voting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F57AA0-B203-4CE2-9B03-14DF17C7FF79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3FB567-9A02-4953-A242-C68327C40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924" y="1191140"/>
            <a:ext cx="6960009" cy="43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07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5" y="166051"/>
          <a:ext cx="368325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89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3.5 – Model Evaluation &amp; Ensemble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5AA65-10B6-4358-B9F7-E49AFB65C639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129A00-BDBC-42F1-8AE9-F630310B1D09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5A0B21D-B323-4E57-9C9B-B141A17CBB8E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BE54199-5056-4206-9567-25106075EC0D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FA1F422-A882-446E-9925-1354E6C4A491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13D24F3-4EBF-4742-BF90-DCA4FC78DD43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Feature Engineering &amp; Selection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EBD8DE5-6864-43E9-9C9F-EB54FE331E81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Model Evaluation and Ensemble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A7C2BF6-D08E-4ADB-AC3B-DF2DC8C80590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A1C7110-9C58-4AEC-8EB4-C0D57E786B16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1"/>
            <a:ext cx="3683250" cy="5641978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b="1" u="sng" dirty="0">
                <a:highlight>
                  <a:srgbClr val="00FF00"/>
                </a:highlight>
              </a:rPr>
              <a:t>Features Selected</a:t>
            </a:r>
            <a:endParaRPr lang="en-US" b="1" dirty="0">
              <a:highlight>
                <a:srgbClr val="00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Bag of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Univariate </a:t>
            </a:r>
            <a:r>
              <a:rPr lang="en-US" b="1" dirty="0" err="1">
                <a:highlight>
                  <a:srgbClr val="00FF00"/>
                </a:highlight>
              </a:rPr>
              <a:t>SelectKBest</a:t>
            </a:r>
            <a:r>
              <a:rPr lang="en-US" b="1" dirty="0">
                <a:highlight>
                  <a:srgbClr val="00FF00"/>
                </a:highlight>
              </a:rPr>
              <a:t> - chi2</a:t>
            </a:r>
            <a:endParaRPr lang="en-US" b="1" u="sng" dirty="0">
              <a:highlight>
                <a:srgbClr val="00FF00"/>
              </a:highlight>
            </a:endParaRPr>
          </a:p>
          <a:p>
            <a:r>
              <a:rPr lang="en-US" b="1" u="sng" dirty="0"/>
              <a:t>Models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Multinomial Naïve Bayes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SVC</a:t>
            </a:r>
          </a:p>
          <a:p>
            <a:r>
              <a:rPr lang="en-US" b="1" u="sng" dirty="0"/>
              <a:t>Optimized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GridSearchCV</a:t>
            </a:r>
          </a:p>
          <a:p>
            <a:r>
              <a:rPr lang="en-US" b="1" u="sng" dirty="0"/>
              <a:t>Learning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F1-Score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</a:t>
            </a:r>
          </a:p>
          <a:p>
            <a:r>
              <a:rPr lang="en-US" b="1" u="sng" dirty="0"/>
              <a:t>ROC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AUC</a:t>
            </a:r>
          </a:p>
          <a:p>
            <a:r>
              <a:rPr lang="en-US" b="1" u="sng" dirty="0"/>
              <a:t>Ensemble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Boosting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Voting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F57AA0-B203-4CE2-9B03-14DF17C7FF79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77AC85-95FA-408D-BA8C-D127597D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11" y="1191140"/>
            <a:ext cx="6963405" cy="383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1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5" y="166051"/>
          <a:ext cx="368325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89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3.5 – Model Evaluation &amp; Ensemble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5AA65-10B6-4358-B9F7-E49AFB65C639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129A00-BDBC-42F1-8AE9-F630310B1D09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5A0B21D-B323-4E57-9C9B-B141A17CBB8E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BE54199-5056-4206-9567-25106075EC0D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FA1F422-A882-446E-9925-1354E6C4A491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13D24F3-4EBF-4742-BF90-DCA4FC78DD43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Feature Engineering &amp; Selection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EBD8DE5-6864-43E9-9C9F-EB54FE331E81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Model Evaluation and Ensemble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A7C2BF6-D08E-4ADB-AC3B-DF2DC8C80590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A1C7110-9C58-4AEC-8EB4-C0D57E786B16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1"/>
            <a:ext cx="3683250" cy="5641978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b="1" u="sng" dirty="0"/>
              <a:t>Features Selected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Bag of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Univariate </a:t>
            </a:r>
            <a:r>
              <a:rPr lang="en-US" dirty="0" err="1"/>
              <a:t>SelectKBest</a:t>
            </a:r>
            <a:r>
              <a:rPr lang="en-US" dirty="0"/>
              <a:t> - chi2</a:t>
            </a:r>
            <a:endParaRPr lang="en-US" b="1" u="sng" dirty="0"/>
          </a:p>
          <a:p>
            <a:r>
              <a:rPr lang="en-US" b="1" u="sng" dirty="0">
                <a:highlight>
                  <a:srgbClr val="00FF00"/>
                </a:highlight>
              </a:rPr>
              <a:t>Models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Multinomial Naïve Bayes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Linear SVC</a:t>
            </a:r>
          </a:p>
          <a:p>
            <a:r>
              <a:rPr lang="en-US" b="1" u="sng" dirty="0"/>
              <a:t>Optimized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GridSearchCV</a:t>
            </a:r>
          </a:p>
          <a:p>
            <a:r>
              <a:rPr lang="en-US" b="1" u="sng" dirty="0"/>
              <a:t>Learning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F1-Score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</a:t>
            </a:r>
          </a:p>
          <a:p>
            <a:r>
              <a:rPr lang="en-US" b="1" u="sng" dirty="0"/>
              <a:t>ROC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AUC</a:t>
            </a:r>
          </a:p>
          <a:p>
            <a:r>
              <a:rPr lang="en-US" b="1" u="sng" dirty="0"/>
              <a:t>Ensemble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Boosting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Voting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F57AA0-B203-4CE2-9B03-14DF17C7FF79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7D6CF9-EE86-4881-A566-CAD48FF12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809" y="1191140"/>
            <a:ext cx="7543632" cy="32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6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5" y="166051"/>
          <a:ext cx="368325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89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3.5 – Model Evaluation &amp; Ensemble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5AA65-10B6-4358-B9F7-E49AFB65C639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129A00-BDBC-42F1-8AE9-F630310B1D09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5A0B21D-B323-4E57-9C9B-B141A17CBB8E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BE54199-5056-4206-9567-25106075EC0D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FA1F422-A882-446E-9925-1354E6C4A491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13D24F3-4EBF-4742-BF90-DCA4FC78DD43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Feature Engineering &amp; Selection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EBD8DE5-6864-43E9-9C9F-EB54FE331E81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Model Evaluation and Ensemble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A7C2BF6-D08E-4ADB-AC3B-DF2DC8C80590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A1C7110-9C58-4AEC-8EB4-C0D57E786B16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1"/>
            <a:ext cx="3683250" cy="5641978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b="1" u="sng" dirty="0"/>
              <a:t>Features Selected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Bag of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Univariate </a:t>
            </a:r>
            <a:r>
              <a:rPr lang="en-US" dirty="0" err="1"/>
              <a:t>SelectKBest</a:t>
            </a:r>
            <a:r>
              <a:rPr lang="en-US" dirty="0"/>
              <a:t> - chi2</a:t>
            </a:r>
            <a:endParaRPr lang="en-US" b="1" u="sng" dirty="0"/>
          </a:p>
          <a:p>
            <a:r>
              <a:rPr lang="en-US" b="1" u="sng" dirty="0"/>
              <a:t>Models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Multinomial Naïve Bayes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SVC</a:t>
            </a:r>
          </a:p>
          <a:p>
            <a:r>
              <a:rPr lang="en-US" b="1" u="sng" dirty="0">
                <a:highlight>
                  <a:srgbClr val="00FF00"/>
                </a:highlight>
              </a:rPr>
              <a:t>Optimized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GridSearchCV</a:t>
            </a:r>
          </a:p>
          <a:p>
            <a:r>
              <a:rPr lang="en-US" b="1" u="sng" dirty="0"/>
              <a:t>Learning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F1-Score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</a:t>
            </a:r>
          </a:p>
          <a:p>
            <a:r>
              <a:rPr lang="en-US" b="1" u="sng" dirty="0"/>
              <a:t>ROC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AUC</a:t>
            </a:r>
          </a:p>
          <a:p>
            <a:r>
              <a:rPr lang="en-US" b="1" u="sng" dirty="0"/>
              <a:t>Ensemble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Boosting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Voting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F57AA0-B203-4CE2-9B03-14DF17C7FF79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3004E-96FA-497B-AD94-223F26FC9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402" y="1191140"/>
            <a:ext cx="7695823" cy="345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A6A8C9FA-22A3-49AB-9E42-88C2BE8F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CSML1010 – Group 3</a:t>
            </a:r>
            <a:endParaRPr lang="en-CA" sz="40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749A26C-07AB-44EC-82DF-229828A44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236804"/>
              </p:ext>
            </p:extLst>
          </p:nvPr>
        </p:nvGraphicFramePr>
        <p:xfrm>
          <a:off x="2198771" y="1831250"/>
          <a:ext cx="779445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4458">
                  <a:extLst>
                    <a:ext uri="{9D8B030D-6E8A-4147-A177-3AD203B41FA5}">
                      <a16:colId xmlns:a16="http://schemas.microsoft.com/office/drawing/2014/main" val="3510288886"/>
                    </a:ext>
                  </a:extLst>
                </a:gridCol>
              </a:tblGrid>
              <a:tr h="140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Final Project: Machine Learning Life-cycle</a:t>
                      </a:r>
                      <a:endParaRPr lang="en-CA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894249"/>
                  </a:ext>
                </a:extLst>
              </a:tr>
              <a:tr h="140033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b="0" dirty="0"/>
                        <a:t>Introduction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029621"/>
                  </a:ext>
                </a:extLst>
              </a:tr>
              <a:tr h="140033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b="0" dirty="0"/>
                        <a:t>Existing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965590"/>
                  </a:ext>
                </a:extLst>
              </a:tr>
              <a:tr h="34314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b="0" dirty="0"/>
                        <a:t>Methodology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445709"/>
                  </a:ext>
                </a:extLst>
              </a:tr>
              <a:tr h="34314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b="0" dirty="0"/>
                        <a:t>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565035"/>
                  </a:ext>
                </a:extLst>
              </a:tr>
              <a:tr h="34314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b="0" dirty="0"/>
                        <a:t>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718772"/>
                  </a:ext>
                </a:extLst>
              </a:tr>
              <a:tr h="34314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b="0" dirty="0"/>
                        <a:t>Conclusion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69980"/>
                  </a:ext>
                </a:extLst>
              </a:tr>
              <a:tr h="34314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b="0" dirty="0"/>
                        <a:t>References/Bibliography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895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264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5" y="166051"/>
          <a:ext cx="368325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89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3.5 – Model Evaluation &amp; Ensemble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5AA65-10B6-4358-B9F7-E49AFB65C639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129A00-BDBC-42F1-8AE9-F630310B1D09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5A0B21D-B323-4E57-9C9B-B141A17CBB8E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BE54199-5056-4206-9567-25106075EC0D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FA1F422-A882-446E-9925-1354E6C4A491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13D24F3-4EBF-4742-BF90-DCA4FC78DD43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Feature Engineering &amp; Selection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EBD8DE5-6864-43E9-9C9F-EB54FE331E81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Model Evaluation and Ensemble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A7C2BF6-D08E-4ADB-AC3B-DF2DC8C80590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A1C7110-9C58-4AEC-8EB4-C0D57E786B16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1"/>
            <a:ext cx="3683250" cy="5641978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b="1" u="sng" dirty="0"/>
              <a:t>Features Selected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Bag of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Univariate </a:t>
            </a:r>
            <a:r>
              <a:rPr lang="en-US" dirty="0" err="1"/>
              <a:t>SelectKBest</a:t>
            </a:r>
            <a:r>
              <a:rPr lang="en-US" dirty="0"/>
              <a:t> - chi2</a:t>
            </a:r>
            <a:endParaRPr lang="en-US" b="1" u="sng" dirty="0"/>
          </a:p>
          <a:p>
            <a:r>
              <a:rPr lang="en-US" b="1" u="sng" dirty="0"/>
              <a:t>Models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Multinomial Naïve Bayes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SVC</a:t>
            </a:r>
          </a:p>
          <a:p>
            <a:r>
              <a:rPr lang="en-US" b="1" u="sng" dirty="0"/>
              <a:t>Optimized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GridSearchCV</a:t>
            </a:r>
            <a:endParaRPr lang="en-US" dirty="0"/>
          </a:p>
          <a:p>
            <a:r>
              <a:rPr lang="en-US" b="1" u="sng" dirty="0"/>
              <a:t>Learning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F1-Score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</a:t>
            </a:r>
          </a:p>
          <a:p>
            <a:r>
              <a:rPr lang="en-US" b="1" u="sng" dirty="0"/>
              <a:t>ROC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AUC</a:t>
            </a:r>
          </a:p>
          <a:p>
            <a:r>
              <a:rPr lang="en-US" b="1" u="sng" dirty="0">
                <a:highlight>
                  <a:srgbClr val="00FF00"/>
                </a:highlight>
              </a:rPr>
              <a:t>Ensemble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highlight>
                  <a:srgbClr val="00FF00"/>
                </a:highlight>
              </a:rPr>
              <a:t>Bagging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Boosting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Voting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F57AA0-B203-4CE2-9B03-14DF17C7FF79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8675A-6D6F-4DEE-9A9A-206654555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674" y="1191140"/>
            <a:ext cx="7275901" cy="440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93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5" y="166051"/>
          <a:ext cx="368325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89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3.5 – Model Evaluation &amp; Ensemble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5AA65-10B6-4358-B9F7-E49AFB65C639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129A00-BDBC-42F1-8AE9-F630310B1D09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5A0B21D-B323-4E57-9C9B-B141A17CBB8E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BE54199-5056-4206-9567-25106075EC0D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FA1F422-A882-446E-9925-1354E6C4A491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13D24F3-4EBF-4742-BF90-DCA4FC78DD43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Feature Engineering &amp; Selection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EBD8DE5-6864-43E9-9C9F-EB54FE331E81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Model Evaluation and Ensemble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A7C2BF6-D08E-4ADB-AC3B-DF2DC8C80590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A1C7110-9C58-4AEC-8EB4-C0D57E786B16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1"/>
            <a:ext cx="3683250" cy="5641978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b="1" u="sng" dirty="0"/>
              <a:t>Features Selected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Bag of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Univariate </a:t>
            </a:r>
            <a:r>
              <a:rPr lang="en-US" dirty="0" err="1"/>
              <a:t>SelectKBest</a:t>
            </a:r>
            <a:r>
              <a:rPr lang="en-US" dirty="0"/>
              <a:t> - chi2</a:t>
            </a:r>
            <a:endParaRPr lang="en-US" b="1" u="sng" dirty="0"/>
          </a:p>
          <a:p>
            <a:r>
              <a:rPr lang="en-US" b="1" u="sng" dirty="0"/>
              <a:t>Models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Multinomial Naïve Bayes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SVC</a:t>
            </a:r>
          </a:p>
          <a:p>
            <a:r>
              <a:rPr lang="en-US" b="1" u="sng" dirty="0"/>
              <a:t>Optimized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GridSearchCV</a:t>
            </a:r>
            <a:endParaRPr lang="en-US" dirty="0"/>
          </a:p>
          <a:p>
            <a:r>
              <a:rPr lang="en-US" b="1" u="sng" dirty="0"/>
              <a:t>Learning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F1-Score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</a:t>
            </a:r>
          </a:p>
          <a:p>
            <a:r>
              <a:rPr lang="en-US" b="1" u="sng" dirty="0"/>
              <a:t>ROC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AUC</a:t>
            </a:r>
          </a:p>
          <a:p>
            <a:r>
              <a:rPr lang="en-US" b="1" u="sng" dirty="0">
                <a:highlight>
                  <a:srgbClr val="00FF00"/>
                </a:highlight>
              </a:rPr>
              <a:t>Ensemble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highlight>
                  <a:srgbClr val="00FF00"/>
                </a:highlight>
              </a:rPr>
              <a:t>Boosting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Voting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F57AA0-B203-4CE2-9B03-14DF17C7FF79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05D77-A35F-47C3-8FB7-2BFD735AC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082" y="1191139"/>
            <a:ext cx="7772317" cy="461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75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5" y="166051"/>
          <a:ext cx="368325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89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3.5 – Model Evaluation &amp; Ensemble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5AA65-10B6-4358-B9F7-E49AFB65C639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129A00-BDBC-42F1-8AE9-F630310B1D09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5A0B21D-B323-4E57-9C9B-B141A17CBB8E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BE54199-5056-4206-9567-25106075EC0D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FA1F422-A882-446E-9925-1354E6C4A491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13D24F3-4EBF-4742-BF90-DCA4FC78DD43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Feature Engineering &amp; Selection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EBD8DE5-6864-43E9-9C9F-EB54FE331E81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Model Evaluation and Ensemble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A7C2BF6-D08E-4ADB-AC3B-DF2DC8C80590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A1C7110-9C58-4AEC-8EB4-C0D57E786B16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1"/>
            <a:ext cx="3683250" cy="5641978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b="1" u="sng" dirty="0"/>
              <a:t>Features Selected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Bag of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Univariate </a:t>
            </a:r>
            <a:r>
              <a:rPr lang="en-US" dirty="0" err="1"/>
              <a:t>SelectKBest</a:t>
            </a:r>
            <a:r>
              <a:rPr lang="en-US" dirty="0"/>
              <a:t> - chi2</a:t>
            </a:r>
            <a:endParaRPr lang="en-US" b="1" u="sng" dirty="0"/>
          </a:p>
          <a:p>
            <a:r>
              <a:rPr lang="en-US" b="1" u="sng" dirty="0"/>
              <a:t>Models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Multinomial Naïve Bayes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SVC</a:t>
            </a:r>
          </a:p>
          <a:p>
            <a:r>
              <a:rPr lang="en-US" b="1" u="sng" dirty="0"/>
              <a:t>Optimized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GridSearchCV</a:t>
            </a:r>
            <a:endParaRPr lang="en-US" dirty="0"/>
          </a:p>
          <a:p>
            <a:r>
              <a:rPr lang="en-US" b="1" u="sng" dirty="0"/>
              <a:t>Learning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F1-Score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</a:t>
            </a:r>
          </a:p>
          <a:p>
            <a:r>
              <a:rPr lang="en-US" b="1" u="sng" dirty="0"/>
              <a:t>ROC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AUC</a:t>
            </a:r>
          </a:p>
          <a:p>
            <a:r>
              <a:rPr lang="en-US" b="1" u="sng" dirty="0">
                <a:highlight>
                  <a:srgbClr val="00FF00"/>
                </a:highlight>
              </a:rPr>
              <a:t>Ensemble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Boosting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highlight>
                  <a:srgbClr val="00FF00"/>
                </a:highlight>
              </a:rPr>
              <a:t>Stacking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Voting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F57AA0-B203-4CE2-9B03-14DF17C7FF79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DB421-5CFC-4C74-9EB2-BAF0CA45A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467" y="1191140"/>
            <a:ext cx="7505693" cy="42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30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5" y="166051"/>
          <a:ext cx="368325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89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3.5 – Model Evaluation &amp; Ensemble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5AA65-10B6-4358-B9F7-E49AFB65C639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129A00-BDBC-42F1-8AE9-F630310B1D09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5A0B21D-B323-4E57-9C9B-B141A17CBB8E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BE54199-5056-4206-9567-25106075EC0D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FA1F422-A882-446E-9925-1354E6C4A491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13D24F3-4EBF-4742-BF90-DCA4FC78DD43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Feature Engineering &amp; Selection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EBD8DE5-6864-43E9-9C9F-EB54FE331E81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Model Evaluation and Ensemble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A7C2BF6-D08E-4ADB-AC3B-DF2DC8C80590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A1C7110-9C58-4AEC-8EB4-C0D57E786B16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1"/>
            <a:ext cx="3683250" cy="5641978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b="1" u="sng" dirty="0"/>
              <a:t>Features Selected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Bag of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Univariate </a:t>
            </a:r>
            <a:r>
              <a:rPr lang="en-US" dirty="0" err="1"/>
              <a:t>SelectKBest</a:t>
            </a:r>
            <a:r>
              <a:rPr lang="en-US" dirty="0"/>
              <a:t> - chi2</a:t>
            </a:r>
            <a:endParaRPr lang="en-US" b="1" u="sng" dirty="0"/>
          </a:p>
          <a:p>
            <a:r>
              <a:rPr lang="en-US" b="1" u="sng" dirty="0"/>
              <a:t>Models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Multinomial Naïve Bayes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SVC</a:t>
            </a:r>
          </a:p>
          <a:p>
            <a:r>
              <a:rPr lang="en-US" b="1" u="sng" dirty="0"/>
              <a:t>Optimized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GridSearchCV</a:t>
            </a:r>
            <a:endParaRPr lang="en-US" dirty="0"/>
          </a:p>
          <a:p>
            <a:r>
              <a:rPr lang="en-US" b="1" u="sng" dirty="0"/>
              <a:t>Learning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F1-Score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</a:t>
            </a:r>
          </a:p>
          <a:p>
            <a:r>
              <a:rPr lang="en-US" b="1" u="sng" dirty="0"/>
              <a:t>ROC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AUC</a:t>
            </a:r>
          </a:p>
          <a:p>
            <a:r>
              <a:rPr lang="en-US" b="1" u="sng" dirty="0">
                <a:highlight>
                  <a:srgbClr val="00FF00"/>
                </a:highlight>
              </a:rPr>
              <a:t>Ensemble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Boosting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highlight>
                  <a:srgbClr val="00FF00"/>
                </a:highlight>
              </a:rPr>
              <a:t>Voting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F57AA0-B203-4CE2-9B03-14DF17C7FF79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BF824-AC86-401B-890E-8547B7446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979" y="1324491"/>
            <a:ext cx="7282669" cy="40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74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A6A8C9FA-22A3-49AB-9E42-88C2BE8F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4. Results</a:t>
            </a:r>
            <a:endParaRPr lang="en-CA" sz="40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749A26C-07AB-44EC-82DF-229828A44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644266"/>
              </p:ext>
            </p:extLst>
          </p:nvPr>
        </p:nvGraphicFramePr>
        <p:xfrm>
          <a:off x="838200" y="1818550"/>
          <a:ext cx="4559300" cy="2675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0">
                  <a:extLst>
                    <a:ext uri="{9D8B030D-6E8A-4147-A177-3AD203B41FA5}">
                      <a16:colId xmlns:a16="http://schemas.microsoft.com/office/drawing/2014/main" val="3510288886"/>
                    </a:ext>
                  </a:extLst>
                </a:gridCol>
              </a:tblGrid>
              <a:tr h="3822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4. Results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894249"/>
                  </a:ext>
                </a:extLst>
              </a:tr>
              <a:tr h="382281">
                <a:tc>
                  <a:txBody>
                    <a:bodyPr/>
                    <a:lstStyle/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US" dirty="0"/>
                        <a:t>1. Baseline Model Benchmarks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029621"/>
                  </a:ext>
                </a:extLst>
              </a:tr>
              <a:tr h="382281">
                <a:tc>
                  <a:txBody>
                    <a:bodyPr/>
                    <a:lstStyle/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US" dirty="0"/>
                        <a:t>2. Hyperparameter Tuning Benchmarks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7873"/>
                  </a:ext>
                </a:extLst>
              </a:tr>
              <a:tr h="382281">
                <a:tc>
                  <a:txBody>
                    <a:bodyPr/>
                    <a:lstStyle/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US" dirty="0"/>
                        <a:t>3. Learning Curves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706150"/>
                  </a:ext>
                </a:extLst>
              </a:tr>
              <a:tr h="382281">
                <a:tc>
                  <a:txBody>
                    <a:bodyPr/>
                    <a:lstStyle/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US" dirty="0"/>
                        <a:t>4. ROC Curve / 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917739"/>
                  </a:ext>
                </a:extLst>
              </a:tr>
              <a:tr h="382281">
                <a:tc>
                  <a:txBody>
                    <a:bodyPr/>
                    <a:lstStyle/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US" dirty="0"/>
                        <a:t>5. Ensemble Learning Benchmarks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997550"/>
                  </a:ext>
                </a:extLst>
              </a:tr>
              <a:tr h="382281">
                <a:tc>
                  <a:txBody>
                    <a:bodyPr/>
                    <a:lstStyle/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US" dirty="0"/>
                        <a:t>6. Overall Benchmarks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653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093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1767232"/>
              </p:ext>
            </p:extLst>
          </p:nvPr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Results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2C348F-268E-4CEC-8490-3708CB12E1BB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E373CB-8FD7-4E40-A301-EF91826C458B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88CE8CE-0212-4E4D-A402-942FC7F0BAF5}"/>
                </a:ext>
              </a:extLst>
            </p:cNvPr>
            <p:cNvGrpSpPr/>
            <p:nvPr/>
          </p:nvGrpSpPr>
          <p:grpSpPr>
            <a:xfrm>
              <a:off x="4983624" y="307221"/>
              <a:ext cx="6042862" cy="601581"/>
              <a:chOff x="1417721" y="5253787"/>
              <a:chExt cx="6042862" cy="601581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2943544-C040-411A-BCD7-7735EA3E3E2E}"/>
                  </a:ext>
                </a:extLst>
              </p:cNvPr>
              <p:cNvSpPr/>
              <p:nvPr/>
            </p:nvSpPr>
            <p:spPr>
              <a:xfrm>
                <a:off x="26509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Model Evaluation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6751198-8092-44D7-8873-545A5C18CBA4}"/>
                  </a:ext>
                </a:extLst>
              </p:cNvPr>
              <p:cNvSpPr/>
              <p:nvPr/>
            </p:nvSpPr>
            <p:spPr>
              <a:xfrm>
                <a:off x="38841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Learning Curves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4F8D395-ECA6-42C6-BBF2-32C6B2E3B9FB}"/>
                  </a:ext>
                </a:extLst>
              </p:cNvPr>
              <p:cNvSpPr/>
              <p:nvPr/>
            </p:nvSpPr>
            <p:spPr>
              <a:xfrm>
                <a:off x="51174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Ensemble Learning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B490791-6A3F-4D52-B913-ADD58485D06C}"/>
                  </a:ext>
                </a:extLst>
              </p:cNvPr>
              <p:cNvSpPr/>
              <p:nvPr/>
            </p:nvSpPr>
            <p:spPr>
              <a:xfrm>
                <a:off x="63496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Model Selection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F652421-B329-49C9-9B34-0001898E0073}"/>
                  </a:ext>
                </a:extLst>
              </p:cNvPr>
              <p:cNvSpPr/>
              <p:nvPr/>
            </p:nvSpPr>
            <p:spPr>
              <a:xfrm>
                <a:off x="1417721" y="5253789"/>
                <a:ext cx="1107907" cy="601578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Feature Engineering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2"/>
            <a:ext cx="3683250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fontAlgn="t"/>
            <a:r>
              <a:rPr lang="en-US" b="1" dirty="0"/>
              <a:t>1. Baseline Model Benchmarks</a:t>
            </a:r>
            <a:endParaRPr lang="en-CA" b="1" dirty="0"/>
          </a:p>
          <a:p>
            <a:pPr fontAlgn="t"/>
            <a:r>
              <a:rPr lang="en-US" dirty="0"/>
              <a:t>2. Hyperparameter Tuning Benchmarks</a:t>
            </a:r>
            <a:endParaRPr lang="en-CA" dirty="0"/>
          </a:p>
          <a:p>
            <a:pPr fontAlgn="t"/>
            <a:r>
              <a:rPr lang="en-US" dirty="0"/>
              <a:t>3. Learning Curves</a:t>
            </a:r>
            <a:endParaRPr lang="en-CA" dirty="0"/>
          </a:p>
          <a:p>
            <a:pPr fontAlgn="t"/>
            <a:r>
              <a:rPr lang="en-US" dirty="0"/>
              <a:t>4. ROC Curve / AUC</a:t>
            </a:r>
            <a:endParaRPr lang="en-CA" dirty="0"/>
          </a:p>
          <a:p>
            <a:pPr fontAlgn="t"/>
            <a:r>
              <a:rPr lang="en-US" dirty="0"/>
              <a:t>5. Ensemble Learning Benchmarks</a:t>
            </a:r>
            <a:endParaRPr lang="en-CA" dirty="0"/>
          </a:p>
          <a:p>
            <a:pPr fontAlgn="t"/>
            <a:r>
              <a:rPr lang="en-US" dirty="0"/>
              <a:t>6. Overall Benchmarks</a:t>
            </a:r>
            <a:endParaRPr lang="en-CA" dirty="0"/>
          </a:p>
          <a:p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864722-D10A-4556-B5F1-92583E3CE5E2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33792F-0049-4705-9CBA-B690763F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414" y="1201056"/>
            <a:ext cx="7268286" cy="32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50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9093281"/>
              </p:ext>
            </p:extLst>
          </p:nvPr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Results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2C348F-268E-4CEC-8490-3708CB12E1BB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E373CB-8FD7-4E40-A301-EF91826C458B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88CE8CE-0212-4E4D-A402-942FC7F0BAF5}"/>
                </a:ext>
              </a:extLst>
            </p:cNvPr>
            <p:cNvGrpSpPr/>
            <p:nvPr/>
          </p:nvGrpSpPr>
          <p:grpSpPr>
            <a:xfrm>
              <a:off x="4983624" y="307221"/>
              <a:ext cx="6042862" cy="601581"/>
              <a:chOff x="1417721" y="5253787"/>
              <a:chExt cx="6042862" cy="601581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2943544-C040-411A-BCD7-7735EA3E3E2E}"/>
                  </a:ext>
                </a:extLst>
              </p:cNvPr>
              <p:cNvSpPr/>
              <p:nvPr/>
            </p:nvSpPr>
            <p:spPr>
              <a:xfrm>
                <a:off x="26509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Model Evaluation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6751198-8092-44D7-8873-545A5C18CBA4}"/>
                  </a:ext>
                </a:extLst>
              </p:cNvPr>
              <p:cNvSpPr/>
              <p:nvPr/>
            </p:nvSpPr>
            <p:spPr>
              <a:xfrm>
                <a:off x="38841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Learning Curves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4F8D395-ECA6-42C6-BBF2-32C6B2E3B9FB}"/>
                  </a:ext>
                </a:extLst>
              </p:cNvPr>
              <p:cNvSpPr/>
              <p:nvPr/>
            </p:nvSpPr>
            <p:spPr>
              <a:xfrm>
                <a:off x="51174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Ensemble Learning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B490791-6A3F-4D52-B913-ADD58485D06C}"/>
                  </a:ext>
                </a:extLst>
              </p:cNvPr>
              <p:cNvSpPr/>
              <p:nvPr/>
            </p:nvSpPr>
            <p:spPr>
              <a:xfrm>
                <a:off x="63496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Model Selection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F652421-B329-49C9-9B34-0001898E0073}"/>
                  </a:ext>
                </a:extLst>
              </p:cNvPr>
              <p:cNvSpPr/>
              <p:nvPr/>
            </p:nvSpPr>
            <p:spPr>
              <a:xfrm>
                <a:off x="1417721" y="5253789"/>
                <a:ext cx="1107907" cy="601578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Feature Engineering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2"/>
            <a:ext cx="3683250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fontAlgn="t"/>
            <a:r>
              <a:rPr lang="en-US" dirty="0"/>
              <a:t>1. Baseline Model Benchmarks</a:t>
            </a:r>
            <a:endParaRPr lang="en-CA" dirty="0"/>
          </a:p>
          <a:p>
            <a:pPr fontAlgn="t"/>
            <a:r>
              <a:rPr lang="en-US" b="1" dirty="0"/>
              <a:t>2. Hyperparameter Tuning Benchmarks</a:t>
            </a:r>
            <a:endParaRPr lang="en-CA" b="1" dirty="0"/>
          </a:p>
          <a:p>
            <a:pPr fontAlgn="t"/>
            <a:r>
              <a:rPr lang="en-US" dirty="0"/>
              <a:t>3. Learning Curves</a:t>
            </a:r>
            <a:endParaRPr lang="en-CA" dirty="0"/>
          </a:p>
          <a:p>
            <a:pPr fontAlgn="t"/>
            <a:r>
              <a:rPr lang="en-US" dirty="0"/>
              <a:t>4. ROC Curve / AUC</a:t>
            </a:r>
            <a:endParaRPr lang="en-CA" dirty="0"/>
          </a:p>
          <a:p>
            <a:pPr fontAlgn="t"/>
            <a:r>
              <a:rPr lang="en-US" dirty="0"/>
              <a:t>5. Ensemble Learning Benchmarks</a:t>
            </a:r>
            <a:endParaRPr lang="en-CA" dirty="0"/>
          </a:p>
          <a:p>
            <a:pPr fontAlgn="t"/>
            <a:r>
              <a:rPr lang="en-US" dirty="0"/>
              <a:t>6. Overall Benchmarks</a:t>
            </a:r>
            <a:endParaRPr lang="en-CA" dirty="0"/>
          </a:p>
          <a:p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864722-D10A-4556-B5F1-92583E3CE5E2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5AD0BC-143C-4F65-9454-48A7D85DD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682" y="1191140"/>
            <a:ext cx="7962385" cy="223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16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1984891"/>
              </p:ext>
            </p:extLst>
          </p:nvPr>
        </p:nvGraphicFramePr>
        <p:xfrm>
          <a:off x="231025" y="166051"/>
          <a:ext cx="368325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89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Results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5AA65-10B6-4358-B9F7-E49AFB65C639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129A00-BDBC-42F1-8AE9-F630310B1D09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5A0B21D-B323-4E57-9C9B-B141A17CBB8E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BE54199-5056-4206-9567-25106075EC0D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FA1F422-A882-446E-9925-1354E6C4A491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13D24F3-4EBF-4742-BF90-DCA4FC78DD43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Feature Engineering &amp; Selection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EBD8DE5-6864-43E9-9C9F-EB54FE331E81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Model Evaluation and Ensemble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A7C2BF6-D08E-4ADB-AC3B-DF2DC8C80590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A1C7110-9C58-4AEC-8EB4-C0D57E786B16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1"/>
            <a:ext cx="3683250" cy="5641978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fontAlgn="t"/>
            <a:r>
              <a:rPr lang="en-US" dirty="0"/>
              <a:t>1. Baseline Model Benchmarks</a:t>
            </a:r>
            <a:endParaRPr lang="en-CA" dirty="0"/>
          </a:p>
          <a:p>
            <a:pPr fontAlgn="t"/>
            <a:r>
              <a:rPr lang="en-US" dirty="0"/>
              <a:t>2. Hyperparameter Tuning Benchmarks</a:t>
            </a:r>
            <a:endParaRPr lang="en-CA" dirty="0"/>
          </a:p>
          <a:p>
            <a:pPr fontAlgn="t"/>
            <a:r>
              <a:rPr lang="en-US" b="1" dirty="0"/>
              <a:t>3. Learning Curves</a:t>
            </a:r>
            <a:endParaRPr lang="en-CA" b="1" dirty="0"/>
          </a:p>
          <a:p>
            <a:pPr fontAlgn="t"/>
            <a:r>
              <a:rPr lang="en-US" dirty="0"/>
              <a:t>4. ROC Curve / AUC</a:t>
            </a:r>
            <a:endParaRPr lang="en-CA" dirty="0"/>
          </a:p>
          <a:p>
            <a:pPr fontAlgn="t"/>
            <a:r>
              <a:rPr lang="en-US" dirty="0"/>
              <a:t>5. Ensemble Learning Benchmarks</a:t>
            </a:r>
            <a:endParaRPr lang="en-CA" dirty="0"/>
          </a:p>
          <a:p>
            <a:pPr fontAlgn="t"/>
            <a:r>
              <a:rPr lang="en-US" dirty="0"/>
              <a:t>6. Overall Benchmarks</a:t>
            </a:r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F57AA0-B203-4CE2-9B03-14DF17C7FF79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8A161D-E915-4354-B28E-6EA46091E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145" y="1191140"/>
            <a:ext cx="7704337" cy="38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01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6220056"/>
              </p:ext>
            </p:extLst>
          </p:nvPr>
        </p:nvGraphicFramePr>
        <p:xfrm>
          <a:off x="231025" y="166051"/>
          <a:ext cx="368325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89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Results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5AA65-10B6-4358-B9F7-E49AFB65C639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129A00-BDBC-42F1-8AE9-F630310B1D09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5A0B21D-B323-4E57-9C9B-B141A17CBB8E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BE54199-5056-4206-9567-25106075EC0D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FA1F422-A882-446E-9925-1354E6C4A491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13D24F3-4EBF-4742-BF90-DCA4FC78DD43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Feature Engineering &amp; Selection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EBD8DE5-6864-43E9-9C9F-EB54FE331E81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Model Evaluation and Ensemble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A7C2BF6-D08E-4ADB-AC3B-DF2DC8C80590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A1C7110-9C58-4AEC-8EB4-C0D57E786B16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1"/>
            <a:ext cx="3683250" cy="5641978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fontAlgn="t"/>
            <a:r>
              <a:rPr lang="en-US" dirty="0"/>
              <a:t>1. Baseline Model Benchmarks</a:t>
            </a:r>
            <a:endParaRPr lang="en-CA" dirty="0"/>
          </a:p>
          <a:p>
            <a:pPr fontAlgn="t"/>
            <a:r>
              <a:rPr lang="en-US" dirty="0"/>
              <a:t>2. Hyperparameter Tuning Benchmarks</a:t>
            </a:r>
            <a:endParaRPr lang="en-CA" dirty="0"/>
          </a:p>
          <a:p>
            <a:pPr fontAlgn="t"/>
            <a:r>
              <a:rPr lang="en-US" b="1" dirty="0"/>
              <a:t>3. Learning Curves</a:t>
            </a:r>
            <a:endParaRPr lang="en-CA" b="1" dirty="0"/>
          </a:p>
          <a:p>
            <a:pPr fontAlgn="t"/>
            <a:r>
              <a:rPr lang="en-US" dirty="0"/>
              <a:t>4. ROC Curve / AUC</a:t>
            </a:r>
            <a:endParaRPr lang="en-CA" dirty="0"/>
          </a:p>
          <a:p>
            <a:pPr fontAlgn="t"/>
            <a:r>
              <a:rPr lang="en-US" dirty="0"/>
              <a:t>5. Ensemble Learning Benchmarks</a:t>
            </a:r>
            <a:endParaRPr lang="en-CA" dirty="0"/>
          </a:p>
          <a:p>
            <a:pPr fontAlgn="t"/>
            <a:r>
              <a:rPr lang="en-US" dirty="0"/>
              <a:t>6. Overall Benchmarks</a:t>
            </a:r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F57AA0-B203-4CE2-9B03-14DF17C7FF79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20827-AEA3-41CF-A9E8-51D5C58A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416" y="1191140"/>
            <a:ext cx="7437284" cy="29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51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8398515"/>
              </p:ext>
            </p:extLst>
          </p:nvPr>
        </p:nvGraphicFramePr>
        <p:xfrm>
          <a:off x="231025" y="166051"/>
          <a:ext cx="368325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89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Results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5AA65-10B6-4358-B9F7-E49AFB65C639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129A00-BDBC-42F1-8AE9-F630310B1D09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5A0B21D-B323-4E57-9C9B-B141A17CBB8E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BE54199-5056-4206-9567-25106075EC0D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FA1F422-A882-446E-9925-1354E6C4A491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13D24F3-4EBF-4742-BF90-DCA4FC78DD43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Feature Engineering &amp; Selection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EBD8DE5-6864-43E9-9C9F-EB54FE331E81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Model Evaluation and Ensemble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A7C2BF6-D08E-4ADB-AC3B-DF2DC8C80590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A1C7110-9C58-4AEC-8EB4-C0D57E786B16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1"/>
            <a:ext cx="3683250" cy="5641978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fontAlgn="t"/>
            <a:r>
              <a:rPr lang="en-US" dirty="0"/>
              <a:t>1. Baseline Model Benchmarks</a:t>
            </a:r>
            <a:endParaRPr lang="en-CA" dirty="0"/>
          </a:p>
          <a:p>
            <a:pPr fontAlgn="t"/>
            <a:r>
              <a:rPr lang="en-US" dirty="0"/>
              <a:t>2. Hyperparameter Tuning Benchmarks</a:t>
            </a:r>
            <a:endParaRPr lang="en-CA" dirty="0"/>
          </a:p>
          <a:p>
            <a:pPr fontAlgn="t"/>
            <a:r>
              <a:rPr lang="en-US" dirty="0"/>
              <a:t>3. Learning Curves</a:t>
            </a:r>
            <a:endParaRPr lang="en-CA" dirty="0"/>
          </a:p>
          <a:p>
            <a:pPr fontAlgn="t"/>
            <a:r>
              <a:rPr lang="en-US" b="1" dirty="0"/>
              <a:t>4. ROC Curve / AUC</a:t>
            </a:r>
            <a:endParaRPr lang="en-CA" b="1" dirty="0"/>
          </a:p>
          <a:p>
            <a:pPr fontAlgn="t"/>
            <a:r>
              <a:rPr lang="en-US" dirty="0"/>
              <a:t>5. Ensemble Learning Benchmarks</a:t>
            </a:r>
            <a:endParaRPr lang="en-CA" dirty="0"/>
          </a:p>
          <a:p>
            <a:pPr fontAlgn="t"/>
            <a:r>
              <a:rPr lang="en-US" dirty="0"/>
              <a:t>6. Overall Benchmarks</a:t>
            </a:r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F57AA0-B203-4CE2-9B03-14DF17C7FF79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E16B48-F18E-4BB3-8155-496932A77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466"/>
          <a:stretch/>
        </p:blipFill>
        <p:spPr>
          <a:xfrm>
            <a:off x="4072644" y="1286871"/>
            <a:ext cx="7586501" cy="22855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F13109-56C0-4E81-8493-770408782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318" y="4456359"/>
            <a:ext cx="8008613" cy="183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61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6B4393F-1B0F-4349-AE91-63973CC5D452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096000" y="2093119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A6A8C9FA-22A3-49AB-9E42-88C2BE8F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1. Introduction</a:t>
            </a:r>
            <a:endParaRPr lang="en-CA" sz="40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749A26C-07AB-44EC-82DF-229828A44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484924"/>
              </p:ext>
            </p:extLst>
          </p:nvPr>
        </p:nvGraphicFramePr>
        <p:xfrm>
          <a:off x="838200" y="1482387"/>
          <a:ext cx="4070684" cy="4507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684">
                  <a:extLst>
                    <a:ext uri="{9D8B030D-6E8A-4147-A177-3AD203B41FA5}">
                      <a16:colId xmlns:a16="http://schemas.microsoft.com/office/drawing/2014/main" val="3510288886"/>
                    </a:ext>
                  </a:extLst>
                </a:gridCol>
              </a:tblGrid>
              <a:tr h="418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Project Definition: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dirty="0"/>
                        <a:t>Conversation Identification</a:t>
                      </a:r>
                      <a:endParaRPr lang="en-CA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894249"/>
                  </a:ext>
                </a:extLst>
              </a:tr>
              <a:tr h="10322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problem we will examine is a supervised multi-class text classification problem.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029621"/>
                  </a:ext>
                </a:extLst>
              </a:tr>
              <a:tr h="722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dirty="0"/>
                        <a:t>Goal:</a:t>
                      </a:r>
                      <a:r>
                        <a:rPr lang="en-US" dirty="0"/>
                        <a:t>  </a:t>
                      </a:r>
                      <a:r>
                        <a:rPr lang="en-US" i="1" dirty="0"/>
                        <a:t>The goal is to investigate which supervised machine learning methods will give the best results in classifying the texts from our dataset into the pre-defined categories.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965590"/>
                  </a:ext>
                </a:extLst>
              </a:tr>
              <a:tr h="1341950"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Input:</a:t>
                      </a:r>
                      <a:r>
                        <a:rPr lang="en-US" dirty="0"/>
                        <a:t> conversation dialogue text and labels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Output:</a:t>
                      </a:r>
                      <a:r>
                        <a:rPr lang="en-US" dirty="0"/>
                        <a:t> model that predicts the “</a:t>
                      </a:r>
                      <a:r>
                        <a:rPr lang="en-US" dirty="0" err="1"/>
                        <a:t>instruction_id</a:t>
                      </a:r>
                      <a:r>
                        <a:rPr lang="en-US" dirty="0"/>
                        <a:t>” category correctly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445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449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164106"/>
              </p:ext>
            </p:extLst>
          </p:nvPr>
        </p:nvGraphicFramePr>
        <p:xfrm>
          <a:off x="231025" y="166051"/>
          <a:ext cx="368325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89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Results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5AA65-10B6-4358-B9F7-E49AFB65C639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129A00-BDBC-42F1-8AE9-F630310B1D09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5A0B21D-B323-4E57-9C9B-B141A17CBB8E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BE54199-5056-4206-9567-25106075EC0D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FA1F422-A882-446E-9925-1354E6C4A491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13D24F3-4EBF-4742-BF90-DCA4FC78DD43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Feature Engineering &amp; Selection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EBD8DE5-6864-43E9-9C9F-EB54FE331E81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Model Evaluation and Ensemble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A7C2BF6-D08E-4ADB-AC3B-DF2DC8C80590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A1C7110-9C58-4AEC-8EB4-C0D57E786B16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1"/>
            <a:ext cx="3683250" cy="5641978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fontAlgn="t"/>
            <a:r>
              <a:rPr lang="en-US" dirty="0"/>
              <a:t>1. Baseline Model Benchmarks</a:t>
            </a:r>
            <a:endParaRPr lang="en-CA" dirty="0"/>
          </a:p>
          <a:p>
            <a:pPr fontAlgn="t"/>
            <a:r>
              <a:rPr lang="en-US" dirty="0"/>
              <a:t>2. Hyperparameter Tuning Benchmarks</a:t>
            </a:r>
            <a:endParaRPr lang="en-CA" dirty="0"/>
          </a:p>
          <a:p>
            <a:pPr fontAlgn="t"/>
            <a:r>
              <a:rPr lang="en-US" dirty="0"/>
              <a:t>3. Learning Curves</a:t>
            </a:r>
            <a:endParaRPr lang="en-CA" dirty="0"/>
          </a:p>
          <a:p>
            <a:pPr fontAlgn="t"/>
            <a:r>
              <a:rPr lang="en-US" dirty="0"/>
              <a:t>4. ROC Curve / AUC</a:t>
            </a:r>
            <a:endParaRPr lang="en-CA" dirty="0"/>
          </a:p>
          <a:p>
            <a:pPr fontAlgn="t"/>
            <a:r>
              <a:rPr lang="en-US" b="1" dirty="0"/>
              <a:t>5. Ensemble Learning Benchmarks</a:t>
            </a:r>
            <a:endParaRPr lang="en-CA" b="1" dirty="0"/>
          </a:p>
          <a:p>
            <a:pPr fontAlgn="t"/>
            <a:r>
              <a:rPr lang="en-US" dirty="0"/>
              <a:t>6. Overall Benchmarks</a:t>
            </a:r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F57AA0-B203-4CE2-9B03-14DF17C7FF79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64DDA6-6A7F-43C8-80D8-E5E7D927D4DE}"/>
              </a:ext>
            </a:extLst>
          </p:cNvPr>
          <p:cNvGrpSpPr/>
          <p:nvPr/>
        </p:nvGrpSpPr>
        <p:grpSpPr>
          <a:xfrm>
            <a:off x="4030620" y="1309034"/>
            <a:ext cx="6469479" cy="1129365"/>
            <a:chOff x="3025626" y="5771600"/>
            <a:chExt cx="5543550" cy="96737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3F7BB7F-07D7-457D-A594-9348561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5626" y="5930348"/>
              <a:ext cx="5543550" cy="8086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74B1573-3E71-4C0B-ACA2-DA40265C5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5628" y="5771600"/>
              <a:ext cx="5429248" cy="21684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2B6472-EEC3-4CB4-B9A5-0CDF87350B56}"/>
              </a:ext>
            </a:extLst>
          </p:cNvPr>
          <p:cNvGrpSpPr/>
          <p:nvPr/>
        </p:nvGrpSpPr>
        <p:grpSpPr>
          <a:xfrm>
            <a:off x="4107594" y="2623731"/>
            <a:ext cx="5543550" cy="967370"/>
            <a:chOff x="3025626" y="5771600"/>
            <a:chExt cx="5543550" cy="96737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97EE73A-0A5F-4FA5-9E3A-8ACA7D6F6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5626" y="5930348"/>
              <a:ext cx="5543550" cy="8086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49EA5A-C51E-4763-954B-6E883912E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5628" y="5771600"/>
              <a:ext cx="5429248" cy="21684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FCD044-69DB-441C-BCEA-C24AF06CFCBA}"/>
              </a:ext>
            </a:extLst>
          </p:cNvPr>
          <p:cNvGrpSpPr/>
          <p:nvPr/>
        </p:nvGrpSpPr>
        <p:grpSpPr>
          <a:xfrm>
            <a:off x="4021436" y="5421795"/>
            <a:ext cx="7783755" cy="1128982"/>
            <a:chOff x="2042672" y="5167042"/>
            <a:chExt cx="7783755" cy="112898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F26D32A-DF97-42EE-87F4-F23379AC9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2672" y="5417007"/>
              <a:ext cx="7783755" cy="8790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FC9B1AA-6384-4F06-AE6A-0DB851571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0772" y="5167042"/>
              <a:ext cx="7688067" cy="330944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E22D7F07-10DF-46C0-9B9E-14C32C803B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026"/>
          <a:stretch/>
        </p:blipFill>
        <p:spPr>
          <a:xfrm>
            <a:off x="4184546" y="4327638"/>
            <a:ext cx="7049005" cy="590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820D284-6A2A-483B-BBA4-85FD501DA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367" y="4116185"/>
            <a:ext cx="7077184" cy="3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66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5196241"/>
              </p:ext>
            </p:extLst>
          </p:nvPr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Results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2C348F-268E-4CEC-8490-3708CB12E1BB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E373CB-8FD7-4E40-A301-EF91826C458B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88CE8CE-0212-4E4D-A402-942FC7F0BAF5}"/>
                </a:ext>
              </a:extLst>
            </p:cNvPr>
            <p:cNvGrpSpPr/>
            <p:nvPr/>
          </p:nvGrpSpPr>
          <p:grpSpPr>
            <a:xfrm>
              <a:off x="4983624" y="307221"/>
              <a:ext cx="6042862" cy="601581"/>
              <a:chOff x="1417721" y="5253787"/>
              <a:chExt cx="6042862" cy="601581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2943544-C040-411A-BCD7-7735EA3E3E2E}"/>
                  </a:ext>
                </a:extLst>
              </p:cNvPr>
              <p:cNvSpPr/>
              <p:nvPr/>
            </p:nvSpPr>
            <p:spPr>
              <a:xfrm>
                <a:off x="26509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Model Evaluation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6751198-8092-44D7-8873-545A5C18CBA4}"/>
                  </a:ext>
                </a:extLst>
              </p:cNvPr>
              <p:cNvSpPr/>
              <p:nvPr/>
            </p:nvSpPr>
            <p:spPr>
              <a:xfrm>
                <a:off x="38841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Learning Curves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4F8D395-ECA6-42C6-BBF2-32C6B2E3B9FB}"/>
                  </a:ext>
                </a:extLst>
              </p:cNvPr>
              <p:cNvSpPr/>
              <p:nvPr/>
            </p:nvSpPr>
            <p:spPr>
              <a:xfrm>
                <a:off x="51174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Ensemble Learning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B490791-6A3F-4D52-B913-ADD58485D06C}"/>
                  </a:ext>
                </a:extLst>
              </p:cNvPr>
              <p:cNvSpPr/>
              <p:nvPr/>
            </p:nvSpPr>
            <p:spPr>
              <a:xfrm>
                <a:off x="6349664" y="5253787"/>
                <a:ext cx="1110919" cy="60158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Model Selection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F652421-B329-49C9-9B34-0001898E0073}"/>
                  </a:ext>
                </a:extLst>
              </p:cNvPr>
              <p:cNvSpPr/>
              <p:nvPr/>
            </p:nvSpPr>
            <p:spPr>
              <a:xfrm>
                <a:off x="14177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Feature Engineering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2"/>
            <a:ext cx="3683250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fontAlgn="t"/>
            <a:r>
              <a:rPr lang="en-US" dirty="0"/>
              <a:t>1. Baseline Model Benchmarks</a:t>
            </a:r>
            <a:endParaRPr lang="en-CA" dirty="0"/>
          </a:p>
          <a:p>
            <a:pPr fontAlgn="t"/>
            <a:r>
              <a:rPr lang="en-US" dirty="0"/>
              <a:t>2. Hyperparameter Tuning Benchmarks</a:t>
            </a:r>
            <a:endParaRPr lang="en-CA" dirty="0"/>
          </a:p>
          <a:p>
            <a:pPr fontAlgn="t"/>
            <a:r>
              <a:rPr lang="en-US" dirty="0"/>
              <a:t>3. Learning Curves</a:t>
            </a:r>
            <a:endParaRPr lang="en-CA" dirty="0"/>
          </a:p>
          <a:p>
            <a:pPr fontAlgn="t"/>
            <a:r>
              <a:rPr lang="en-US" dirty="0"/>
              <a:t>4. ROC Curve / AUC</a:t>
            </a:r>
            <a:endParaRPr lang="en-CA" dirty="0"/>
          </a:p>
          <a:p>
            <a:pPr fontAlgn="t"/>
            <a:r>
              <a:rPr lang="en-US" dirty="0"/>
              <a:t>5. Ensemble Learning Benchmarks</a:t>
            </a:r>
            <a:endParaRPr lang="en-CA" dirty="0"/>
          </a:p>
          <a:p>
            <a:pPr fontAlgn="t"/>
            <a:r>
              <a:rPr lang="en-US" b="1" dirty="0"/>
              <a:t>6. Overall Benchmarks</a:t>
            </a:r>
            <a:endParaRPr lang="en-CA" b="1" dirty="0"/>
          </a:p>
          <a:p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864722-D10A-4556-B5F1-92583E3CE5E2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B3B6193-71EF-4986-8CE5-AEDB7F366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008" y="1208443"/>
            <a:ext cx="5363807" cy="5325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756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Results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2C348F-268E-4CEC-8490-3708CB12E1BB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E373CB-8FD7-4E40-A301-EF91826C458B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88CE8CE-0212-4E4D-A402-942FC7F0BAF5}"/>
                </a:ext>
              </a:extLst>
            </p:cNvPr>
            <p:cNvGrpSpPr/>
            <p:nvPr/>
          </p:nvGrpSpPr>
          <p:grpSpPr>
            <a:xfrm>
              <a:off x="4983624" y="307221"/>
              <a:ext cx="6042862" cy="601581"/>
              <a:chOff x="1417721" y="5253787"/>
              <a:chExt cx="6042862" cy="601581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2943544-C040-411A-BCD7-7735EA3E3E2E}"/>
                  </a:ext>
                </a:extLst>
              </p:cNvPr>
              <p:cNvSpPr/>
              <p:nvPr/>
            </p:nvSpPr>
            <p:spPr>
              <a:xfrm>
                <a:off x="26509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Model Evaluation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6751198-8092-44D7-8873-545A5C18CBA4}"/>
                  </a:ext>
                </a:extLst>
              </p:cNvPr>
              <p:cNvSpPr/>
              <p:nvPr/>
            </p:nvSpPr>
            <p:spPr>
              <a:xfrm>
                <a:off x="38841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Learning Curves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4F8D395-ECA6-42C6-BBF2-32C6B2E3B9FB}"/>
                  </a:ext>
                </a:extLst>
              </p:cNvPr>
              <p:cNvSpPr/>
              <p:nvPr/>
            </p:nvSpPr>
            <p:spPr>
              <a:xfrm>
                <a:off x="51174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Ensemble Learning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B490791-6A3F-4D52-B913-ADD58485D06C}"/>
                  </a:ext>
                </a:extLst>
              </p:cNvPr>
              <p:cNvSpPr/>
              <p:nvPr/>
            </p:nvSpPr>
            <p:spPr>
              <a:xfrm>
                <a:off x="6349664" y="5253787"/>
                <a:ext cx="1110919" cy="60158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Model Selection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F652421-B329-49C9-9B34-0001898E0073}"/>
                  </a:ext>
                </a:extLst>
              </p:cNvPr>
              <p:cNvSpPr/>
              <p:nvPr/>
            </p:nvSpPr>
            <p:spPr>
              <a:xfrm>
                <a:off x="14177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Feature Engineering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2"/>
            <a:ext cx="3683250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fontAlgn="t"/>
            <a:r>
              <a:rPr lang="en-US" dirty="0"/>
              <a:t>1. Baseline Model Benchmarks</a:t>
            </a:r>
            <a:endParaRPr lang="en-CA" dirty="0"/>
          </a:p>
          <a:p>
            <a:pPr fontAlgn="t"/>
            <a:r>
              <a:rPr lang="en-US" dirty="0"/>
              <a:t>2. Hyperparameter Tuning Benchmarks</a:t>
            </a:r>
            <a:endParaRPr lang="en-CA" dirty="0"/>
          </a:p>
          <a:p>
            <a:pPr fontAlgn="t"/>
            <a:r>
              <a:rPr lang="en-US" dirty="0"/>
              <a:t>3. Learning Curves</a:t>
            </a:r>
            <a:endParaRPr lang="en-CA" dirty="0"/>
          </a:p>
          <a:p>
            <a:pPr fontAlgn="t"/>
            <a:r>
              <a:rPr lang="en-US" dirty="0"/>
              <a:t>4. ROC Curve / AUC</a:t>
            </a:r>
            <a:endParaRPr lang="en-CA" dirty="0"/>
          </a:p>
          <a:p>
            <a:pPr fontAlgn="t"/>
            <a:r>
              <a:rPr lang="en-US" dirty="0"/>
              <a:t>5. Ensemble Learning Benchmarks</a:t>
            </a:r>
            <a:endParaRPr lang="en-CA" dirty="0"/>
          </a:p>
          <a:p>
            <a:pPr fontAlgn="t"/>
            <a:r>
              <a:rPr lang="en-US" b="1" dirty="0"/>
              <a:t>6. Overall Benchmarks</a:t>
            </a:r>
            <a:endParaRPr lang="en-CA" b="1" dirty="0"/>
          </a:p>
          <a:p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864722-D10A-4556-B5F1-92583E3CE5E2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D21350-59F7-4A0F-9967-8B6E27EF2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030" y="1778721"/>
            <a:ext cx="7629189" cy="402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93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Results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2C348F-268E-4CEC-8490-3708CB12E1BB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E373CB-8FD7-4E40-A301-EF91826C458B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88CE8CE-0212-4E4D-A402-942FC7F0BAF5}"/>
                </a:ext>
              </a:extLst>
            </p:cNvPr>
            <p:cNvGrpSpPr/>
            <p:nvPr/>
          </p:nvGrpSpPr>
          <p:grpSpPr>
            <a:xfrm>
              <a:off x="4983624" y="307221"/>
              <a:ext cx="6042862" cy="601581"/>
              <a:chOff x="1417721" y="5253787"/>
              <a:chExt cx="6042862" cy="601581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2943544-C040-411A-BCD7-7735EA3E3E2E}"/>
                  </a:ext>
                </a:extLst>
              </p:cNvPr>
              <p:cNvSpPr/>
              <p:nvPr/>
            </p:nvSpPr>
            <p:spPr>
              <a:xfrm>
                <a:off x="26509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Model Evaluation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6751198-8092-44D7-8873-545A5C18CBA4}"/>
                  </a:ext>
                </a:extLst>
              </p:cNvPr>
              <p:cNvSpPr/>
              <p:nvPr/>
            </p:nvSpPr>
            <p:spPr>
              <a:xfrm>
                <a:off x="38841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Learning Curves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4F8D395-ECA6-42C6-BBF2-32C6B2E3B9FB}"/>
                  </a:ext>
                </a:extLst>
              </p:cNvPr>
              <p:cNvSpPr/>
              <p:nvPr/>
            </p:nvSpPr>
            <p:spPr>
              <a:xfrm>
                <a:off x="51174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Ensemble Learning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B490791-6A3F-4D52-B913-ADD58485D06C}"/>
                  </a:ext>
                </a:extLst>
              </p:cNvPr>
              <p:cNvSpPr/>
              <p:nvPr/>
            </p:nvSpPr>
            <p:spPr>
              <a:xfrm>
                <a:off x="6349664" y="5253787"/>
                <a:ext cx="1110919" cy="60158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Model Selection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F652421-B329-49C9-9B34-0001898E0073}"/>
                  </a:ext>
                </a:extLst>
              </p:cNvPr>
              <p:cNvSpPr/>
              <p:nvPr/>
            </p:nvSpPr>
            <p:spPr>
              <a:xfrm>
                <a:off x="14177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Feature Engineering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2"/>
            <a:ext cx="3683250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fontAlgn="t"/>
            <a:r>
              <a:rPr lang="en-US" dirty="0"/>
              <a:t>1. Baseline Model Benchmarks</a:t>
            </a:r>
            <a:endParaRPr lang="en-CA" dirty="0"/>
          </a:p>
          <a:p>
            <a:pPr fontAlgn="t"/>
            <a:r>
              <a:rPr lang="en-US" dirty="0"/>
              <a:t>2. Hyperparameter Tuning Benchmarks</a:t>
            </a:r>
            <a:endParaRPr lang="en-CA" dirty="0"/>
          </a:p>
          <a:p>
            <a:pPr fontAlgn="t"/>
            <a:r>
              <a:rPr lang="en-US" dirty="0"/>
              <a:t>3. Learning Curves</a:t>
            </a:r>
            <a:endParaRPr lang="en-CA" dirty="0"/>
          </a:p>
          <a:p>
            <a:pPr fontAlgn="t"/>
            <a:r>
              <a:rPr lang="en-US" dirty="0"/>
              <a:t>4. ROC Curve / AUC</a:t>
            </a:r>
            <a:endParaRPr lang="en-CA" dirty="0"/>
          </a:p>
          <a:p>
            <a:pPr fontAlgn="t"/>
            <a:r>
              <a:rPr lang="en-US" dirty="0"/>
              <a:t>5. Ensemble Learning Benchmarks</a:t>
            </a:r>
            <a:endParaRPr lang="en-CA" dirty="0"/>
          </a:p>
          <a:p>
            <a:pPr fontAlgn="t"/>
            <a:r>
              <a:rPr lang="en-US" b="1" dirty="0"/>
              <a:t>6. Overall Benchmarks</a:t>
            </a:r>
            <a:endParaRPr lang="en-CA" b="1" dirty="0"/>
          </a:p>
          <a:p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864722-D10A-4556-B5F1-92583E3CE5E2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BA1100-8F1B-48B1-A880-D1A1D829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192" y="1423031"/>
            <a:ext cx="7568176" cy="401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46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A6A8C9FA-22A3-49AB-9E42-88C2BE8F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5. Discussion</a:t>
            </a:r>
            <a:endParaRPr lang="en-CA" sz="40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749A26C-07AB-44EC-82DF-229828A44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617447"/>
              </p:ext>
            </p:extLst>
          </p:nvPr>
        </p:nvGraphicFramePr>
        <p:xfrm>
          <a:off x="838200" y="1501050"/>
          <a:ext cx="4070684" cy="4526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684">
                  <a:extLst>
                    <a:ext uri="{9D8B030D-6E8A-4147-A177-3AD203B41FA5}">
                      <a16:colId xmlns:a16="http://schemas.microsoft.com/office/drawing/2014/main" val="3510288886"/>
                    </a:ext>
                  </a:extLst>
                </a:gridCol>
              </a:tblGrid>
              <a:tr h="3695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5. Discussion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894249"/>
                  </a:ext>
                </a:extLst>
              </a:tr>
              <a:tr h="2309481"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US" b="1" dirty="0"/>
                        <a:t>Comparison and Analysis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Confusion Matrix from M1 and M2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Comparison of the progression: from baseline thru ensemble 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Comparison of 1000 &amp; 2000 records: Learning Curves and F1-Score (covers the bias-variance tradeoff)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029621"/>
                  </a:ext>
                </a:extLst>
              </a:tr>
              <a:tr h="369517"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US" b="1" dirty="0"/>
                        <a:t>Interpreting and Explaining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445709"/>
                  </a:ext>
                </a:extLst>
              </a:tr>
              <a:tr h="1478068"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US" b="1" dirty="0"/>
                        <a:t>General Trends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Please add a discussion section about the general trends you see in the different combination you tried.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710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833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7256936"/>
              </p:ext>
            </p:extLst>
          </p:nvPr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3.6 – Model Interpretation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2C348F-268E-4CEC-8490-3708CB12E1BB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E373CB-8FD7-4E40-A301-EF91826C458B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88CE8CE-0212-4E4D-A402-942FC7F0BAF5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2943544-C040-411A-BCD7-7735EA3E3E2E}"/>
                  </a:ext>
                </a:extLst>
              </p:cNvPr>
              <p:cNvSpPr/>
              <p:nvPr/>
            </p:nvSpPr>
            <p:spPr>
              <a:xfrm>
                <a:off x="2530097" y="5253788"/>
                <a:ext cx="1501524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Recommendations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6751198-8092-44D7-8873-545A5C18CBA4}"/>
                  </a:ext>
                </a:extLst>
              </p:cNvPr>
              <p:cNvSpPr/>
              <p:nvPr/>
            </p:nvSpPr>
            <p:spPr>
              <a:xfrm>
                <a:off x="4711822" y="5253787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8FEDD93-E378-4641-BF95-950E76F06CA0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Model Interpretation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F652421-B329-49C9-9B34-0001898E0073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Comparison and Analysis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2"/>
            <a:ext cx="3683250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u="sng" dirty="0"/>
              <a:t>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Feature Importance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 Tree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Skater</a:t>
            </a:r>
          </a:p>
          <a:p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864722-D10A-4556-B5F1-92583E3CE5E2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E431E5-A8A7-4361-8D70-E12D3FF8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40" y="1191140"/>
            <a:ext cx="3709027" cy="3600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539402-2EF5-4CEE-8BB7-AFCE24DEA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889" y="1191140"/>
            <a:ext cx="3683250" cy="3678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CCF3AF-A609-46E4-8E47-60493E1E9C53}"/>
              </a:ext>
            </a:extLst>
          </p:cNvPr>
          <p:cNvSpPr txBox="1"/>
          <p:nvPr/>
        </p:nvSpPr>
        <p:spPr>
          <a:xfrm>
            <a:off x="4035889" y="4933225"/>
            <a:ext cx="356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End of Feature Selection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DB904C-A021-4B34-A9FA-717CEFAAD25D}"/>
              </a:ext>
            </a:extLst>
          </p:cNvPr>
          <p:cNvSpPr txBox="1"/>
          <p:nvPr/>
        </p:nvSpPr>
        <p:spPr>
          <a:xfrm>
            <a:off x="7937625" y="4933225"/>
            <a:ext cx="356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End of the Model Selection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27991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3.6 – Model Interpretation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7A3289-222A-4974-A650-EAF19C0B7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877" y="1134926"/>
            <a:ext cx="5826502" cy="458814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2C348F-268E-4CEC-8490-3708CB12E1BB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E373CB-8FD7-4E40-A301-EF91826C458B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88CE8CE-0212-4E4D-A402-942FC7F0BAF5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2943544-C040-411A-BCD7-7735EA3E3E2E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6751198-8092-44D7-8873-545A5C18CBA4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4F8D395-ECA6-42C6-BBF2-32C6B2E3B9FB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Feature Engineering &amp; Selection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B490791-6A3F-4D52-B913-ADD58485D06C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Model Evaluation and Ensemble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8FEDD93-E378-4641-BF95-950E76F06CA0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Model Interpretation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F652421-B329-49C9-9B34-0001898E0073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2"/>
            <a:ext cx="3683250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u="sng" dirty="0"/>
              <a:t>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Feature Importance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 Tree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Skater</a:t>
            </a:r>
          </a:p>
          <a:p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864722-D10A-4556-B5F1-92583E3CE5E2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731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686F7-1C95-40A1-8F68-CAC35FA1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68" y="2200432"/>
            <a:ext cx="8090091" cy="2457135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3.6 – Model Interpretation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2C348F-268E-4CEC-8490-3708CB12E1BB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E373CB-8FD7-4E40-A301-EF91826C458B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88CE8CE-0212-4E4D-A402-942FC7F0BAF5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2943544-C040-411A-BCD7-7735EA3E3E2E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6751198-8092-44D7-8873-545A5C18CBA4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4F8D395-ECA6-42C6-BBF2-32C6B2E3B9FB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Feature Engineering &amp; Selection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B490791-6A3F-4D52-B913-ADD58485D06C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Model Evaluation and Ensemble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8FEDD93-E378-4641-BF95-950E76F06CA0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Model Interpretation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F652421-B329-49C9-9B34-0001898E0073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2"/>
            <a:ext cx="3683250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u="sng" dirty="0"/>
              <a:t>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Importance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Individual Tree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Skater</a:t>
            </a:r>
          </a:p>
          <a:p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864722-D10A-4556-B5F1-92583E3CE5E2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4929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3.6 – Model Interpretation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2C348F-268E-4CEC-8490-3708CB12E1BB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E373CB-8FD7-4E40-A301-EF91826C458B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88CE8CE-0212-4E4D-A402-942FC7F0BAF5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2943544-C040-411A-BCD7-7735EA3E3E2E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6751198-8092-44D7-8873-545A5C18CBA4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4F8D395-ECA6-42C6-BBF2-32C6B2E3B9FB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Feature Engineering &amp; Selection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B490791-6A3F-4D52-B913-ADD58485D06C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Model Evaluation and Ensemble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8FEDD93-E378-4641-BF95-950E76F06CA0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Model Interpretation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F652421-B329-49C9-9B34-0001898E0073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2"/>
            <a:ext cx="3683250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u="sng" dirty="0"/>
              <a:t>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Importance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 Tree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ELI5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Skater</a:t>
            </a:r>
          </a:p>
          <a:p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864722-D10A-4556-B5F1-92583E3CE5E2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EA55DE-8635-4F57-9EED-83507B0D1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330" y="1156848"/>
            <a:ext cx="7320370" cy="23852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F2BF467-6509-4A43-9A49-D1B2546B7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492" y="3542137"/>
            <a:ext cx="7649643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15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3.6 – Model Interpretation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2C348F-268E-4CEC-8490-3708CB12E1BB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E373CB-8FD7-4E40-A301-EF91826C458B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88CE8CE-0212-4E4D-A402-942FC7F0BAF5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2943544-C040-411A-BCD7-7735EA3E3E2E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6751198-8092-44D7-8873-545A5C18CBA4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4F8D395-ECA6-42C6-BBF2-32C6B2E3B9FB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Feature Engineering &amp; Selection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B490791-6A3F-4D52-B913-ADD58485D06C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Model Evaluation and Ensemble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8FEDD93-E378-4641-BF95-950E76F06CA0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Model Interpretation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F652421-B329-49C9-9B34-0001898E0073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2"/>
            <a:ext cx="3683250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u="sng" dirty="0"/>
              <a:t>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Importance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 Tree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Skater</a:t>
            </a:r>
          </a:p>
          <a:p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864722-D10A-4556-B5F1-92583E3CE5E2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BA1C7-422B-429A-9DD9-208563B61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76" y="4103569"/>
            <a:ext cx="6844202" cy="21067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30DF7C-6366-47FE-BD6C-2B23F1D87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276" y="1283664"/>
            <a:ext cx="6538301" cy="267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22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A6A8C9FA-22A3-49AB-9E42-88C2BE8F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81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2. Existing Work</a:t>
            </a:r>
            <a:endParaRPr lang="en-CA" sz="40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749A26C-07AB-44EC-82DF-229828A44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706959"/>
              </p:ext>
            </p:extLst>
          </p:nvPr>
        </p:nvGraphicFramePr>
        <p:xfrm>
          <a:off x="657224" y="1238885"/>
          <a:ext cx="10877552" cy="5441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26">
                  <a:extLst>
                    <a:ext uri="{9D8B030D-6E8A-4147-A177-3AD203B41FA5}">
                      <a16:colId xmlns:a16="http://schemas.microsoft.com/office/drawing/2014/main" val="3510288886"/>
                    </a:ext>
                  </a:extLst>
                </a:gridCol>
                <a:gridCol w="3705226">
                  <a:extLst>
                    <a:ext uri="{9D8B030D-6E8A-4147-A177-3AD203B41FA5}">
                      <a16:colId xmlns:a16="http://schemas.microsoft.com/office/drawing/2014/main" val="2845044455"/>
                    </a:ext>
                  </a:extLst>
                </a:gridCol>
              </a:tblGrid>
              <a:tr h="2158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Existing Work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894249"/>
                  </a:ext>
                </a:extLst>
              </a:tr>
              <a:tr h="564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1. Li, Susan, Feb 19, 2018, Multi-Class Text Classification with Scikit-Learn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https://towardsdatascience.com/multi-class-text-classification-with-scikit-learn-12f1e60e0a9f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Gives some good examples of Data Exploration.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029621"/>
                  </a:ext>
                </a:extLst>
              </a:tr>
              <a:tr h="564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2. Bansal, </a:t>
                      </a:r>
                      <a:r>
                        <a:rPr lang="en-US" sz="1200" dirty="0" err="1"/>
                        <a:t>Shivam</a:t>
                      </a:r>
                      <a:r>
                        <a:rPr lang="en-US" sz="1200" dirty="0"/>
                        <a:t>, Jan. 12, 2017, Ultimate Guide to Understand and Implement Natural Language Processing (with codes in Python)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https://www.analyticsvidhya.com/blog/2017/01/ultimate-guide-to-understand-implement-natural-language-processing-codes-in-python/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Has a great overview of many of the steps involved in NLP.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965590"/>
                  </a:ext>
                </a:extLst>
              </a:tr>
              <a:tr h="564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3. Gupta, Shikhar, Jun 12, 2018, Machine Learning Model Evaluation &amp; Selection, Validation strategies for your machine learning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https://heartbeat.fritz.ai/model-evaluation-selection-i-30d803a44ee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Provides a summary of Model Selection and Validation strategies.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445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4. scikit-learn 0.23.0, 3.2. Tuning the hyper-parameters of an estimator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https://scikit-learn.org/stable/modules/grid_search.html#grid-search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/>
                        <a:t>Explains what is involved in </a:t>
                      </a:r>
                      <a:r>
                        <a:rPr lang="en-US" sz="1400" dirty="0" err="1"/>
                        <a:t>Hyperparamet</a:t>
                      </a:r>
                      <a:r>
                        <a:rPr lang="en-US" sz="1400" dirty="0"/>
                        <a:t> Tuning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468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5. scikit-learn 0.22.2, Receiver Operating Characteristic (ROC)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https://scikit-learn.org/stable/auto_examples/model_selection/plot_roc.html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/>
                        <a:t>Provides examples of calculating and </a:t>
                      </a:r>
                      <a:r>
                        <a:rPr lang="en-US" sz="1400" dirty="0" err="1"/>
                        <a:t>ploting</a:t>
                      </a:r>
                      <a:r>
                        <a:rPr lang="en-US" sz="1400" dirty="0"/>
                        <a:t> ROC/AUC curves for Multi-Class Classification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8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6. </a:t>
                      </a:r>
                      <a:r>
                        <a:rPr lang="en-US" sz="1200" dirty="0" err="1"/>
                        <a:t>Smolyakov</a:t>
                      </a:r>
                      <a:r>
                        <a:rPr lang="en-US" sz="1200" dirty="0"/>
                        <a:t>, Vadim, Aug 22, 2017, Ensemble Learning to Improve Machine Learning Results, How ensemble methods work: bagging, boosting and stacking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https://blog.statsbot.co/ensemble-learning-d1dcd548e936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Discusses 3 types of Ensemble models: Bagging, Boosting and Stacking.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441963"/>
                  </a:ext>
                </a:extLst>
              </a:tr>
              <a:tr h="3969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7. </a:t>
                      </a:r>
                      <a:r>
                        <a:rPr lang="en-US" sz="1200" dirty="0" err="1"/>
                        <a:t>Koehrsen</a:t>
                      </a:r>
                      <a:r>
                        <a:rPr lang="en-US" sz="1200" dirty="0"/>
                        <a:t>, Will, May 18, 2018, A Complete Machine Learning Walk-Through in Python: Part Three, Interpreting a machine learning model and presenting results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https://towardsdatascience.com/a-complete-machine-learning-walk-through-in-python-part-three-388834e8804b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https://github.com/WillKoehrsen/machine-learning-project-walkthrough/blob/master/Machine%20Learning%20Project%20Part%203.ipynb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Gives a good explanation of Model Interpretability.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795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6380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3.6 – Model Interpretation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2C348F-268E-4CEC-8490-3708CB12E1BB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E373CB-8FD7-4E40-A301-EF91826C458B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88CE8CE-0212-4E4D-A402-942FC7F0BAF5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2943544-C040-411A-BCD7-7735EA3E3E2E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6751198-8092-44D7-8873-545A5C18CBA4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4F8D395-ECA6-42C6-BBF2-32C6B2E3B9FB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Feature Engineering &amp; Selection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B490791-6A3F-4D52-B913-ADD58485D06C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Model Evaluation and Ensemble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8FEDD93-E378-4641-BF95-950E76F06CA0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Model Interpretation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F652421-B329-49C9-9B34-0001898E0073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2"/>
            <a:ext cx="3683250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u="sng" dirty="0"/>
              <a:t>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Importance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 Tree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Skater</a:t>
            </a:r>
          </a:p>
          <a:p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864722-D10A-4556-B5F1-92583E3CE5E2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AE501-F1C4-46B9-96DB-57C3AAC9F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175" y="2029044"/>
            <a:ext cx="7810500" cy="202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771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/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46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3.6 – Model Interpretation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dialog_norm.csv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E028E43-784C-40D4-9C08-0BF6E4C4EC85}"/>
              </a:ext>
            </a:extLst>
          </p:cNvPr>
          <p:cNvSpPr txBox="1">
            <a:spLocks/>
          </p:cNvSpPr>
          <p:nvPr/>
        </p:nvSpPr>
        <p:spPr>
          <a:xfrm>
            <a:off x="8277726" y="166052"/>
            <a:ext cx="3683250" cy="65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F8F346-659F-4C67-876A-9858F367C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94" y="1249018"/>
            <a:ext cx="6042862" cy="435996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2C348F-268E-4CEC-8490-3708CB12E1BB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E373CB-8FD7-4E40-A301-EF91826C458B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88CE8CE-0212-4E4D-A402-942FC7F0BAF5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2943544-C040-411A-BCD7-7735EA3E3E2E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6751198-8092-44D7-8873-545A5C18CBA4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Exploration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4F8D395-ECA6-42C6-BBF2-32C6B2E3B9FB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Feature Engineering &amp; Selection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B490791-6A3F-4D52-B913-ADD58485D06C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Model Evaluation and Ensemble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8FEDD93-E378-4641-BF95-950E76F06CA0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Model Interpretation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F652421-B329-49C9-9B34-0001898E0073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2"/>
            <a:ext cx="3683250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u="sng" dirty="0"/>
              <a:t>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Importance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 Tree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Skater</a:t>
            </a:r>
          </a:p>
          <a:p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864722-D10A-4556-B5F1-92583E3CE5E2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74318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A6A8C9FA-22A3-49AB-9E42-88C2BE8F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6. Conclusion</a:t>
            </a:r>
            <a:endParaRPr lang="en-CA" sz="40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749A26C-07AB-44EC-82DF-229828A44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550302"/>
              </p:ext>
            </p:extLst>
          </p:nvPr>
        </p:nvGraphicFramePr>
        <p:xfrm>
          <a:off x="838200" y="1818550"/>
          <a:ext cx="4070684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684">
                  <a:extLst>
                    <a:ext uri="{9D8B030D-6E8A-4147-A177-3AD203B41FA5}">
                      <a16:colId xmlns:a16="http://schemas.microsoft.com/office/drawing/2014/main" val="35102888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6. Conclusion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894249"/>
                  </a:ext>
                </a:extLst>
              </a:tr>
              <a:tr h="131709">
                <a:tc>
                  <a:txBody>
                    <a:bodyPr/>
                    <a:lstStyle/>
                    <a:p>
                      <a:pPr marL="457200" lvl="1" indent="0">
                        <a:buFont typeface="+mj-lt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029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US" b="1" dirty="0"/>
                        <a:t>Recommendations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Model chosen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Discussion of Naïve Bayes with Hyperparameters and Voting 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Voting</a:t>
                      </a:r>
                    </a:p>
                    <a:p>
                      <a:pPr marL="457200" lvl="1" indent="0">
                        <a:buFont typeface="+mj-lt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965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US" b="1" dirty="0"/>
                        <a:t>Future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445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lvl="1" indent="0">
                        <a:buFont typeface="+mj-lt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503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lvl="1" indent="0">
                        <a:buFont typeface="+mj-lt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085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289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288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74369-AFA8-44CA-BAE3-31D518CB1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315568"/>
              </p:ext>
            </p:extLst>
          </p:nvPr>
        </p:nvGraphicFramePr>
        <p:xfrm>
          <a:off x="838200" y="254920"/>
          <a:ext cx="10515600" cy="627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35102888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References / Bibliography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894249"/>
                  </a:ext>
                </a:extLst>
              </a:tr>
              <a:tr h="131709"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Upasana, Mar. 17, 2017, Imbalanced Data : How to handle Imbalanced Classification Problems</a:t>
                      </a:r>
                      <a:br>
                        <a:rPr lang="en-US" sz="1400" dirty="0"/>
                      </a:b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https://www.analyticsvidhya.com/blog/2017/03/imbalanced-data-classification/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029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Li, Susan, Feb 19, 2018, Multi-Class Text Classification with Scikit-Learn</a:t>
                      </a:r>
                      <a:br>
                        <a:rPr lang="en-US" sz="1400" dirty="0"/>
                      </a:b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https://towardsdatascience.com/multi-class-text-classification-with-scikit-learn-12f1e60e0a9f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965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Sarkar,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Dipanjan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(DJ), Jan 6, 2018, Categorical Data, Strategies for working with discrete, categorical data</a:t>
                      </a:r>
                      <a:br>
                        <a:rPr lang="en-US" sz="1400" dirty="0"/>
                      </a:b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https://towardsdatascience.com/understanding-feature-engineering-part-2-categorical-data-f54324193e63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445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Jaadi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Zakaria, September 4, 2019, Updated: February 24, 2020, A Step By Step Explanation Of Principal Component Analysis</a:t>
                      </a:r>
                      <a:br>
                        <a:rPr lang="en-US" sz="1400" dirty="0"/>
                      </a:br>
                      <a:r>
                        <a:rPr lang="en-US" sz="14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https://builtin.com/data-science/step-step-explanation-principal-component-analysis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503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Powell, Victor,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Lehe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Lewis, Principal Component Analysis, Explained Visually</a:t>
                      </a:r>
                      <a:br>
                        <a:rPr lang="en-US" sz="1400" dirty="0"/>
                      </a:b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https://setosa.io/ev/principal-component-analysis/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085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scikit-learn 0.22.2, Receiver Operating Characteristic (ROC)</a:t>
                      </a:r>
                      <a:br>
                        <a:rPr lang="en-US" sz="1400" dirty="0"/>
                      </a:b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https://scikit-learn.org/stable/auto_examples/model_selection/plot_roc.html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289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Vallantin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Lima, Oct 9, 2018, Metrics to measure machine learning model performance</a:t>
                      </a:r>
                      <a:br>
                        <a:rPr lang="en-US" sz="1400" dirty="0"/>
                      </a:b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https://medium.com/@limavallantin/metrics-to-measure-machine-learning-model-performance-e8c963665476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459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Borges,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Diogo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Menezes Jan. 2019, Ensemble Learning: 5 Main Approaches</a:t>
                      </a:r>
                      <a:br>
                        <a:rPr lang="en-US" sz="1400" dirty="0"/>
                      </a:b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https://www.kdnuggets.com/2019/01/ensemble-learning-5-main-approaches.html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71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Smolyakov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Vadim, Aug. ,22, 2017, Ensemble Learning to Improve Machine Learning Results,</a:t>
                      </a:r>
                      <a:br>
                        <a:rPr lang="en-US" sz="1400" dirty="0"/>
                      </a:b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https://blog.statsbot.co/ensemble-learning-d1dcd548e936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813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Koehrsen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Will, May 18, 2018, A Complete Machine Learning Walk-Through in Python: Part Three, Interpreting a machine learning model and presenting results</a:t>
                      </a:r>
                      <a:br>
                        <a:rPr lang="en-US" sz="1400" dirty="0"/>
                      </a:b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/>
                        </a:rPr>
                        <a:t>https://towardsdatascience.com/a-complete-machine-learning-walk-through-in-python-part-three-388834e8804b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444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Hulstaert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Lars, Feb 20, 2018, Interpreting machine learning models</a:t>
                      </a:r>
                      <a:br>
                        <a:rPr lang="en-US" sz="1400" dirty="0"/>
                      </a:b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/>
                        </a:rPr>
                        <a:t>https://towardsdatascience.com/interpretability-in-machine-learning-70c30694a05f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182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89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74369-AFA8-44CA-BAE3-31D518CB1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908838"/>
              </p:ext>
            </p:extLst>
          </p:nvPr>
        </p:nvGraphicFramePr>
        <p:xfrm>
          <a:off x="838200" y="240632"/>
          <a:ext cx="10515600" cy="615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3510288886"/>
                    </a:ext>
                  </a:extLst>
                </a:gridCol>
              </a:tblGrid>
              <a:tr h="1643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References / Bibliography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894249"/>
                  </a:ext>
                </a:extLst>
              </a:tr>
              <a:tr h="287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Ma, Edward, Jul 29, 2018, 3 ways to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interpretate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your NLP model to management and customer</a:t>
                      </a:r>
                      <a:br>
                        <a:rPr lang="en-US" sz="1400" dirty="0"/>
                      </a:b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https://towardsdatascience.com/3-ways-to-interpretate-your-nlp-model-to-management-and-customer-5428bc07ce15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30390"/>
                  </a:ext>
                </a:extLst>
              </a:tr>
              <a:tr h="287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Li, Susan, Jul 3, 2019, Explain NLP models with LIME &amp; SHAP, Interpretation for Text Classification</a:t>
                      </a:r>
                      <a:br>
                        <a:rPr lang="en-US" sz="1400" dirty="0"/>
                      </a:b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https://towardsdatascience.com/explain-nlp-models-with-lime-shap-5c5a9f84d59b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569854"/>
                  </a:ext>
                </a:extLst>
              </a:tr>
              <a:tr h="287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scikit-learn 0.23.0, 3.2. Tuning the hyper-parameters of an estimator</a:t>
                      </a:r>
                      <a:br>
                        <a:rPr lang="en-US" sz="1400" dirty="0"/>
                      </a:b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https://scikit-learn.org/stable/modules/grid_search.html#grid-search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355223"/>
                  </a:ext>
                </a:extLst>
              </a:tr>
              <a:tr h="287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NLP in Python - </a:t>
                      </a:r>
                      <a:r>
                        <a:rPr lang="en-CA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Quickstart</a:t>
                      </a:r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Guide</a:t>
                      </a:r>
                      <a:br>
                        <a:rPr lang="en-CA" sz="1400" dirty="0"/>
                      </a:br>
                      <a:r>
                        <a:rPr lang="en-CA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https://github.com/NirantK/nlp-python-deep-learning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423741"/>
                  </a:ext>
                </a:extLst>
              </a:tr>
              <a:tr h="287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Kessler, Jason, Beautiful visualizations of how language differs among document types.</a:t>
                      </a:r>
                      <a:br>
                        <a:rPr lang="en-US" sz="1400" dirty="0"/>
                      </a:b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https://github.com/JasonKessler/scattertext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110159"/>
                  </a:ext>
                </a:extLst>
              </a:tr>
              <a:tr h="287612"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Seaborn, 0.10.1, Building structured multi-plot grids</a:t>
                      </a:r>
                      <a:br>
                        <a:rPr lang="en-US" sz="1400" dirty="0"/>
                      </a:b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https://seaborn.pydata.org/tutorial/axis_grids.html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376625"/>
                  </a:ext>
                </a:extLst>
              </a:tr>
              <a:tr h="287612"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AlammarThe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Jay, Dec. 3, 2018, Illustrated BERT,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ELMo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co. (How NLP Cracked Transfer Learning)</a:t>
                      </a:r>
                      <a:br>
                        <a:rPr lang="en-US" sz="1400" dirty="0"/>
                      </a:b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https://jalammar.github.io/illustrated-bert/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629478"/>
                  </a:ext>
                </a:extLst>
              </a:tr>
              <a:tr h="287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dirty="0"/>
                        <a:t>Brownlee, Jason, May 20, 2016, Feature Selection For Machine Learning in Python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10"/>
                        </a:rPr>
                        <a:t>https://machinelearningmastery.com/feature-selection-machine-learning-python/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75558"/>
                  </a:ext>
                </a:extLst>
              </a:tr>
              <a:tr h="287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/>
                        <a:t>Brownlee, Jason, July 14, 2014, Feature Selection in Python with Scikit-Learn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11"/>
                        </a:rPr>
                        <a:t>https://machinelearningmastery.com/feature-selection-in-python-with-scikit-learn/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07403"/>
                  </a:ext>
                </a:extLst>
              </a:tr>
              <a:tr h="287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/>
                        <a:t>BY DATAFLAIR TEAM · UPDATED · OCTOBER 4, 2019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12"/>
                        </a:rPr>
                        <a:t>https://data-flair.training/blogs/machine-learning-classification-algorithms/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73193"/>
                  </a:ext>
                </a:extLst>
              </a:tr>
              <a:tr h="287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535003"/>
                  </a:ext>
                </a:extLst>
              </a:tr>
              <a:tr h="287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07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497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A6A8C9FA-22A3-49AB-9E42-88C2BE8F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3. Methodology</a:t>
            </a:r>
            <a:endParaRPr lang="en-CA" sz="40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749A26C-07AB-44EC-82DF-229828A44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360206"/>
              </p:ext>
            </p:extLst>
          </p:nvPr>
        </p:nvGraphicFramePr>
        <p:xfrm>
          <a:off x="838200" y="1818550"/>
          <a:ext cx="407068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684">
                  <a:extLst>
                    <a:ext uri="{9D8B030D-6E8A-4147-A177-3AD203B41FA5}">
                      <a16:colId xmlns:a16="http://schemas.microsoft.com/office/drawing/2014/main" val="35102888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3. Methodology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894249"/>
                  </a:ext>
                </a:extLst>
              </a:tr>
              <a:tr h="131709">
                <a:tc>
                  <a:txBody>
                    <a:bodyPr/>
                    <a:lstStyle/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US" dirty="0"/>
                        <a:t>1. Data Preparation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029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US" dirty="0"/>
                        <a:t>2. Cleaning and NLP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965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US" dirty="0"/>
                        <a:t>3. Data Exploration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445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US" dirty="0"/>
                        <a:t>4. Feature Engineering and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503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US" dirty="0"/>
                        <a:t>5. Model Evaluation and Ensemble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085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6. Model 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289822"/>
                  </a:ext>
                </a:extLst>
              </a:tr>
            </a:tbl>
          </a:graphicData>
        </a:graphic>
      </p:graphicFrame>
      <p:pic>
        <p:nvPicPr>
          <p:cNvPr id="7" name="Picture 2" descr="Machine generated alternative text:&#10;Review on CRISP-DM &#10;Dat asets &#10;Data &#10;Processing &amp; &#10;Wrmgling &#10;Data Retrieval &#10;Feature &#10;Extraction &amp; &#10;Erg ineering &#10;Feature &#10;Scaling &amp; &#10;Selection &#10;MEhire &#10;Lerning &#10;Al ithm &#10;Modeling &#10;Mi lestone2 &#10;Mmitoring &#10;Tming &#10;Proposal &#10;Mi lestonel &#10;Data fteparation &#10;Re-iterate till satisfactory model perfomunce &#10;Final Presentation ">
            <a:extLst>
              <a:ext uri="{FF2B5EF4-FFF2-40B4-BE49-F238E27FC236}">
                <a16:creationId xmlns:a16="http://schemas.microsoft.com/office/drawing/2014/main" id="{E2067FFF-0B64-4634-A47E-BB025B9774C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547" y="238221"/>
            <a:ext cx="5181600" cy="267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chine generated alternative text:&#10;Data &#10;Acquisition &#10;Data &#10;Cleaning &#10;Test &#10;Data &#10;Model &#10;Training &amp; &#10;Building &#10;Model &#10;Testing &#10;Model &#10;Deployment ">
            <a:extLst>
              <a:ext uri="{FF2B5EF4-FFF2-40B4-BE49-F238E27FC236}">
                <a16:creationId xmlns:a16="http://schemas.microsoft.com/office/drawing/2014/main" id="{2EFF3009-3DAA-443F-BE07-F21B02413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533" y="3137855"/>
            <a:ext cx="5426243" cy="169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37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CA445E5-3EC7-443E-918D-1199EA688C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2117515"/>
              </p:ext>
            </p:extLst>
          </p:nvPr>
        </p:nvGraphicFramePr>
        <p:xfrm>
          <a:off x="231023" y="166051"/>
          <a:ext cx="3683251" cy="883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325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</a:tblGrid>
              <a:tr h="378057">
                <a:tc>
                  <a:txBody>
                    <a:bodyPr/>
                    <a:lstStyle/>
                    <a:p>
                      <a:r>
                        <a:rPr lang="en-US" sz="1600" dirty="0"/>
                        <a:t>3.1 – Data Preparation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505860">
                <a:tc>
                  <a:txBody>
                    <a:bodyPr/>
                    <a:lstStyle/>
                    <a:p>
                      <a:r>
                        <a:rPr lang="en-CA" sz="1400" dirty="0"/>
                        <a:t>Convert the dataset for use in our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3"/>
            <a:ext cx="3683250" cy="5641976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The data consists of dialog conversations in JSON format. We plan to import the JSON data and parse the conversation texts into a </a:t>
            </a:r>
            <a:r>
              <a:rPr lang="en-US" dirty="0" err="1"/>
              <a:t>dataframe</a:t>
            </a:r>
            <a:r>
              <a:rPr lang="en-US" dirty="0"/>
              <a:t> that has the concatenated dialog texts and labels.</a:t>
            </a:r>
          </a:p>
          <a:p>
            <a:r>
              <a:rPr lang="en-US" dirty="0"/>
              <a:t>Next we will perform Data Cleaning and NLP to obtain a normalized corpus that has white-space characters and stop words removed.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166B6B-196F-4242-AC3E-3E617E21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341" y="1324392"/>
            <a:ext cx="3343183" cy="2915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C6193B-A4F5-48FB-BCB0-9C708A24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332" y="2922938"/>
            <a:ext cx="3184124" cy="281144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C46AB7-0881-4E3E-84DC-FF8B2C61CF40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C172702-FF8A-46C2-B1B4-47249F7D8379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478AFE6-A354-4212-8E93-7D3DBBF671C4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043F188-139B-43C7-BF36-0B74C378E45B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Cleaning &amp; NLP</a:t>
                </a:r>
                <a:endParaRPr lang="en-CA" sz="1100" dirty="0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F79A3B7-7ED0-4F21-84A9-643FE152D5E8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Data Exploration</a:t>
                </a:r>
                <a:endParaRPr lang="en-CA" sz="1100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5EA4D143-5283-4AD4-8866-3FCBADEFC9FA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Feature Engineering &amp; Selection</a:t>
                </a:r>
                <a:endParaRPr lang="en-CA" sz="1100" dirty="0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7D92602-BCEC-43E0-AAED-543B675195D2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Evaluation and Ensemble</a:t>
                </a:r>
                <a:endParaRPr lang="en-CA" sz="1100" dirty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8F6411A-9041-4D15-BEEE-C30632679643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29B8F65-71A1-4FD0-BD5A-A72CB46BF90E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Data Preparation</a:t>
                </a:r>
                <a:endParaRPr lang="en-CA" sz="12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C1845-6AEA-4B54-AF9C-82A162F9CCCA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7462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42C6AA3B-B8F1-4A32-904E-D48B4FA353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071120"/>
              </p:ext>
            </p:extLst>
          </p:nvPr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45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3.2 – Cleaning and NLP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DF_selfDialogs.csv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561904B5-B594-42DC-AE15-C0036FE54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781" y="3382575"/>
            <a:ext cx="5037489" cy="316820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FCF0D66-04AD-48F4-9E02-75E6CAEEE25B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31B4C0-7EAE-4B04-95D8-97F03DBDD68F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390AE9-40C7-4246-81A8-492818D9BABA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13A9E7C-1DFF-4113-8B1B-FB339C654F19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Cleaning &amp; NLP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FB6BC96-6320-4324-AD19-76A3CC4B32CF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Data Exploration</a:t>
                </a:r>
                <a:endParaRPr lang="en-CA" sz="1100" dirty="0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E285948-6C17-42FB-A221-546A7D87F912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Feature Engineering &amp; Selection</a:t>
                </a:r>
                <a:endParaRPr lang="en-CA" sz="1100" dirty="0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E192630-440A-4B97-9805-CCDC5E369857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Evaluation and Ensemble</a:t>
                </a:r>
                <a:endParaRPr lang="en-CA" sz="1100" dirty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32C2C02-873E-4D59-858E-456ED18ADB33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4E8A585-1DFF-4668-8839-1A1CCFCF7C3D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3" y="1049972"/>
            <a:ext cx="3683252" cy="564197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</a:t>
            </a:r>
            <a:r>
              <a:rPr lang="en-US" dirty="0" err="1"/>
              <a:t>Instruction_id</a:t>
            </a:r>
            <a:r>
              <a:rPr lang="en-US" dirty="0"/>
              <a:t> values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‘</a:t>
            </a:r>
            <a:r>
              <a:rPr lang="en-US" dirty="0" err="1"/>
              <a:t>service_type</a:t>
            </a:r>
            <a:r>
              <a:rPr lang="en-US" dirty="0"/>
              <a:t>’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database ‘</a:t>
            </a:r>
            <a:r>
              <a:rPr lang="en-US" dirty="0" err="1"/>
              <a:t>selfdialogs.db</a:t>
            </a:r>
            <a:r>
              <a:rPr lang="en-US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Cleaned the text using various functions: replace, regular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Iterate and performed NLP on the dataset using ‘spacy’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Store results to database ‘</a:t>
            </a:r>
            <a:r>
              <a:rPr lang="en-CA" dirty="0" err="1"/>
              <a:t>sefldialogs.db</a:t>
            </a:r>
            <a:r>
              <a:rPr lang="en-CA" dirty="0"/>
              <a:t>’ in table ‘</a:t>
            </a:r>
            <a:r>
              <a:rPr lang="en-CA" dirty="0" err="1"/>
              <a:t>posts_nlp</a:t>
            </a:r>
            <a:r>
              <a:rPr lang="en-CA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US" dirty="0"/>
          </a:p>
          <a:p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6980D8-3B4D-49A8-A12E-AEFBF38B4E11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13AB52C-82BF-4A65-83B3-CFB17CBC5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1196" y="1145106"/>
            <a:ext cx="7677029" cy="22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10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55DC45-32E9-44FC-AFE7-FDCF1DD91D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6165602"/>
              </p:ext>
            </p:extLst>
          </p:nvPr>
        </p:nvGraphicFramePr>
        <p:xfrm>
          <a:off x="231023" y="166052"/>
          <a:ext cx="3683251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451">
                  <a:extLst>
                    <a:ext uri="{9D8B030D-6E8A-4147-A177-3AD203B41FA5}">
                      <a16:colId xmlns:a16="http://schemas.microsoft.com/office/drawing/2014/main" val="1749063953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54575842"/>
                    </a:ext>
                  </a:extLst>
                </a:gridCol>
              </a:tblGrid>
              <a:tr h="224311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3.3 – Data Exploration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3405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selfdialogs.db</a:t>
                      </a: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9115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00761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C15710BA-94BA-48ED-BCCF-BE77FE2323BA}"/>
              </a:ext>
            </a:extLst>
          </p:cNvPr>
          <p:cNvGrpSpPr/>
          <p:nvPr/>
        </p:nvGrpSpPr>
        <p:grpSpPr>
          <a:xfrm>
            <a:off x="3914274" y="166051"/>
            <a:ext cx="8046703" cy="883920"/>
            <a:chOff x="3914274" y="166051"/>
            <a:chExt cx="8046703" cy="883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5ACBB9-C35C-440A-A516-03ADF3FA8289}"/>
                </a:ext>
              </a:extLst>
            </p:cNvPr>
            <p:cNvSpPr/>
            <p:nvPr/>
          </p:nvSpPr>
          <p:spPr>
            <a:xfrm>
              <a:off x="3914274" y="166051"/>
              <a:ext cx="8046703" cy="8839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D3368DA-57F9-4D7D-BECF-D87DFCD61F6C}"/>
                </a:ext>
              </a:extLst>
            </p:cNvPr>
            <p:cNvGrpSpPr/>
            <p:nvPr/>
          </p:nvGrpSpPr>
          <p:grpSpPr>
            <a:xfrm>
              <a:off x="4335924" y="307221"/>
              <a:ext cx="7275095" cy="601581"/>
              <a:chOff x="770021" y="5253787"/>
              <a:chExt cx="7275095" cy="60158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5A1AC9A-881C-432F-86D5-C0D6A578FB4C}"/>
                  </a:ext>
                </a:extLst>
              </p:cNvPr>
              <p:cNvSpPr/>
              <p:nvPr/>
            </p:nvSpPr>
            <p:spPr>
              <a:xfrm>
                <a:off x="2003257" y="5253789"/>
                <a:ext cx="1107908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Cleaning &amp; NLP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548646-85BD-4A9D-9A11-D95E293A62D2}"/>
                  </a:ext>
                </a:extLst>
              </p:cNvPr>
              <p:cNvSpPr/>
              <p:nvPr/>
            </p:nvSpPr>
            <p:spPr>
              <a:xfrm>
                <a:off x="3236493" y="5253788"/>
                <a:ext cx="1110918" cy="601579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Data Exploration</a:t>
                </a:r>
                <a:endParaRPr lang="en-CA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BA5B13F-8C0B-4FE4-9598-7CCFF2165A41}"/>
                  </a:ext>
                </a:extLst>
              </p:cNvPr>
              <p:cNvSpPr/>
              <p:nvPr/>
            </p:nvSpPr>
            <p:spPr>
              <a:xfrm>
                <a:off x="4469730" y="5253789"/>
                <a:ext cx="1110918" cy="60157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Feature Engineering &amp; Selection</a:t>
                </a:r>
                <a:endParaRPr lang="en-CA" sz="1100" dirty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ADF28A3-E96F-445A-B8A4-AD8F4A6E5A9E}"/>
                  </a:ext>
                </a:extLst>
              </p:cNvPr>
              <p:cNvSpPr/>
              <p:nvPr/>
            </p:nvSpPr>
            <p:spPr>
              <a:xfrm>
                <a:off x="5701964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Evaluation and Ensemble</a:t>
                </a:r>
                <a:endParaRPr lang="en-CA" sz="1100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2440619-87F3-48F8-A595-86680926255C}"/>
                  </a:ext>
                </a:extLst>
              </p:cNvPr>
              <p:cNvSpPr/>
              <p:nvPr/>
            </p:nvSpPr>
            <p:spPr>
              <a:xfrm>
                <a:off x="6934197" y="5253787"/>
                <a:ext cx="1110919" cy="60158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Model Interpretation</a:t>
                </a:r>
                <a:endParaRPr lang="en-CA" sz="1100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2953D1F-9A65-42E9-BD44-21ACF018A517}"/>
                  </a:ext>
                </a:extLst>
              </p:cNvPr>
              <p:cNvSpPr/>
              <p:nvPr/>
            </p:nvSpPr>
            <p:spPr>
              <a:xfrm>
                <a:off x="770021" y="5253789"/>
                <a:ext cx="1107907" cy="60157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Data Preparation</a:t>
                </a:r>
                <a:endParaRPr lang="en-CA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87AD-91D9-4C20-9740-067C254A0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024" y="1049973"/>
            <a:ext cx="3683250" cy="5641976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dirty="0"/>
              <a:t>Word Exploration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Creating Token List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Exploring Word Clouds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Exploring Complexity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Categorical Distribution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E042FD-D958-4121-ABB2-50F45BEB297A}"/>
              </a:ext>
            </a:extLst>
          </p:cNvPr>
          <p:cNvSpPr/>
          <p:nvPr/>
        </p:nvSpPr>
        <p:spPr>
          <a:xfrm>
            <a:off x="3914274" y="1049971"/>
            <a:ext cx="8046702" cy="564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40AD09-53F2-4A6B-B921-1D1E8CCED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854" y="1161734"/>
            <a:ext cx="2152971" cy="18700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359AE5-5FD1-434A-95D1-2905FD119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40" y="5113972"/>
            <a:ext cx="7555748" cy="11645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395504-ABA8-418A-9B75-6D7E1388D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886" y="1130406"/>
            <a:ext cx="3106189" cy="7848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395795-4456-44DF-8592-D40FC0CD5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652" y="2019363"/>
            <a:ext cx="5220429" cy="8383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E779BD-B4C4-4084-9BC1-D337652A8D75}"/>
              </a:ext>
            </a:extLst>
          </p:cNvPr>
          <p:cNvSpPr txBox="1"/>
          <p:nvPr/>
        </p:nvSpPr>
        <p:spPr>
          <a:xfrm>
            <a:off x="7093067" y="2897305"/>
            <a:ext cx="2174799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dirty="0"/>
              <a:t>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1703891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2946</TotalTime>
  <Words>4713</Words>
  <Application>Microsoft Office PowerPoint</Application>
  <PresentationFormat>Widescreen</PresentationFormat>
  <Paragraphs>1130</Paragraphs>
  <Slides>54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Project: Conversation Dialogue Identification </vt:lpstr>
      <vt:lpstr>Questions</vt:lpstr>
      <vt:lpstr>CSML1010 – Group 3</vt:lpstr>
      <vt:lpstr>1. Introduction</vt:lpstr>
      <vt:lpstr>2. Existing Work</vt:lpstr>
      <vt:lpstr>3.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 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Conversation Identification </dc:title>
  <dc:creator>Paul Doucet</dc:creator>
  <cp:lastModifiedBy>Paul Doucet</cp:lastModifiedBy>
  <cp:revision>120</cp:revision>
  <dcterms:created xsi:type="dcterms:W3CDTF">2020-04-18T04:11:23Z</dcterms:created>
  <dcterms:modified xsi:type="dcterms:W3CDTF">2020-05-20T03:30:18Z</dcterms:modified>
</cp:coreProperties>
</file>